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9" r:id="rId5"/>
    <p:sldId id="260" r:id="rId6"/>
    <p:sldId id="261" r:id="rId7"/>
    <p:sldId id="262" r:id="rId8"/>
    <p:sldId id="257" r:id="rId9"/>
    <p:sldId id="263" r:id="rId10"/>
    <p:sldId id="264" r:id="rId11"/>
    <p:sldId id="265" r:id="rId12"/>
    <p:sldId id="266" r:id="rId13"/>
    <p:sldId id="267" r:id="rId14"/>
    <p:sldId id="268" r:id="rId15"/>
    <p:sldId id="269" r:id="rId16"/>
    <p:sldId id="270" r:id="rId17"/>
    <p:sldId id="296" r:id="rId18"/>
    <p:sldId id="271" r:id="rId19"/>
    <p:sldId id="272" r:id="rId20"/>
    <p:sldId id="273" r:id="rId21"/>
    <p:sldId id="282" r:id="rId22"/>
    <p:sldId id="283" r:id="rId23"/>
    <p:sldId id="274" r:id="rId24"/>
    <p:sldId id="275" r:id="rId25"/>
    <p:sldId id="276" r:id="rId26"/>
    <p:sldId id="277"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Lst>
  <p:sldSz cx="9144000" cy="6858000" type="screen4x3"/>
  <p:notesSz cx="6858000" cy="9144000"/>
  <p:defaultText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272" y="-2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6ADA7C42-1F0C-4A90-AEF5-F1390C6056A2}" type="datetimeFigureOut">
              <a:rPr lang="ms-MY" smtClean="0"/>
              <a:t>28/06/2018</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26750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6ADA7C42-1F0C-4A90-AEF5-F1390C6056A2}" type="datetimeFigureOut">
              <a:rPr lang="ms-MY" smtClean="0"/>
              <a:t>28/06/2018</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28991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6ADA7C42-1F0C-4A90-AEF5-F1390C6056A2}" type="datetimeFigureOut">
              <a:rPr lang="ms-MY" smtClean="0"/>
              <a:t>28/06/2018</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2046959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475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056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720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445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88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941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007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4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6ADA7C42-1F0C-4A90-AEF5-F1390C6056A2}" type="datetimeFigureOut">
              <a:rPr lang="ms-MY" smtClean="0"/>
              <a:t>28/06/2018</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4015214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201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069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704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426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048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215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450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196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868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21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DA7C42-1F0C-4A90-AEF5-F1390C6056A2}" type="datetimeFigureOut">
              <a:rPr lang="ms-MY" smtClean="0"/>
              <a:t>28/06/2018</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1819790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002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349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487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62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6ADA7C42-1F0C-4A90-AEF5-F1390C6056A2}" type="datetimeFigureOut">
              <a:rPr lang="ms-MY" smtClean="0"/>
              <a:t>28/06/2018</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67855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6ADA7C42-1F0C-4A90-AEF5-F1390C6056A2}" type="datetimeFigureOut">
              <a:rPr lang="ms-MY" smtClean="0"/>
              <a:t>28/06/2018</a:t>
            </a:fld>
            <a:endParaRPr lang="ms-MY"/>
          </a:p>
        </p:txBody>
      </p:sp>
      <p:sp>
        <p:nvSpPr>
          <p:cNvPr id="8" name="Footer Placeholder 7"/>
          <p:cNvSpPr>
            <a:spLocks noGrp="1"/>
          </p:cNvSpPr>
          <p:nvPr>
            <p:ph type="ftr" sz="quarter" idx="11"/>
          </p:nvPr>
        </p:nvSpPr>
        <p:spPr/>
        <p:txBody>
          <a:bodyPr/>
          <a:lstStyle/>
          <a:p>
            <a:endParaRPr lang="ms-MY"/>
          </a:p>
        </p:txBody>
      </p:sp>
      <p:sp>
        <p:nvSpPr>
          <p:cNvPr id="9" name="Slide Number Placeholder 8"/>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312507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6ADA7C42-1F0C-4A90-AEF5-F1390C6056A2}" type="datetimeFigureOut">
              <a:rPr lang="ms-MY" smtClean="0"/>
              <a:t>28/06/2018</a:t>
            </a:fld>
            <a:endParaRPr lang="ms-MY"/>
          </a:p>
        </p:txBody>
      </p:sp>
      <p:sp>
        <p:nvSpPr>
          <p:cNvPr id="4" name="Footer Placeholder 3"/>
          <p:cNvSpPr>
            <a:spLocks noGrp="1"/>
          </p:cNvSpPr>
          <p:nvPr>
            <p:ph type="ftr" sz="quarter" idx="11"/>
          </p:nvPr>
        </p:nvSpPr>
        <p:spPr/>
        <p:txBody>
          <a:bodyPr/>
          <a:lstStyle/>
          <a:p>
            <a:endParaRPr lang="ms-MY"/>
          </a:p>
        </p:txBody>
      </p:sp>
      <p:sp>
        <p:nvSpPr>
          <p:cNvPr id="5" name="Slide Number Placeholder 4"/>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244638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7C42-1F0C-4A90-AEF5-F1390C6056A2}" type="datetimeFigureOut">
              <a:rPr lang="ms-MY" smtClean="0"/>
              <a:t>28/06/2018</a:t>
            </a:fld>
            <a:endParaRPr lang="ms-MY"/>
          </a:p>
        </p:txBody>
      </p:sp>
      <p:sp>
        <p:nvSpPr>
          <p:cNvPr id="3" name="Footer Placeholder 2"/>
          <p:cNvSpPr>
            <a:spLocks noGrp="1"/>
          </p:cNvSpPr>
          <p:nvPr>
            <p:ph type="ftr" sz="quarter" idx="11"/>
          </p:nvPr>
        </p:nvSpPr>
        <p:spPr/>
        <p:txBody>
          <a:bodyPr/>
          <a:lstStyle/>
          <a:p>
            <a:endParaRPr lang="ms-MY"/>
          </a:p>
        </p:txBody>
      </p:sp>
      <p:sp>
        <p:nvSpPr>
          <p:cNvPr id="4" name="Slide Number Placeholder 3"/>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24313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A7C42-1F0C-4A90-AEF5-F1390C6056A2}" type="datetimeFigureOut">
              <a:rPr lang="ms-MY" smtClean="0"/>
              <a:t>28/06/2018</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317339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A7C42-1F0C-4A90-AEF5-F1390C6056A2}" type="datetimeFigureOut">
              <a:rPr lang="ms-MY" smtClean="0"/>
              <a:t>28/06/2018</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1D48D438-0A46-4F10-8921-5E63C57505B6}" type="slidenum">
              <a:rPr lang="ms-MY" smtClean="0"/>
              <a:t>‹#›</a:t>
            </a:fld>
            <a:endParaRPr lang="ms-MY"/>
          </a:p>
        </p:txBody>
      </p:sp>
    </p:spTree>
    <p:extLst>
      <p:ext uri="{BB962C8B-B14F-4D97-AF65-F5344CB8AC3E}">
        <p14:creationId xmlns:p14="http://schemas.microsoft.com/office/powerpoint/2010/main" val="290197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A7C42-1F0C-4A90-AEF5-F1390C6056A2}" type="datetimeFigureOut">
              <a:rPr lang="ms-MY" smtClean="0"/>
              <a:t>28/06/2018</a:t>
            </a:fld>
            <a:endParaRPr lang="ms-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8D438-0A46-4F10-8921-5E63C57505B6}" type="slidenum">
              <a:rPr lang="ms-MY" smtClean="0"/>
              <a:t>‹#›</a:t>
            </a:fld>
            <a:endParaRPr lang="ms-MY"/>
          </a:p>
        </p:txBody>
      </p:sp>
    </p:spTree>
    <p:extLst>
      <p:ext uri="{BB962C8B-B14F-4D97-AF65-F5344CB8AC3E}">
        <p14:creationId xmlns:p14="http://schemas.microsoft.com/office/powerpoint/2010/main" val="2817082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190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D2D70-5257-4F7D-BE51-E8AA56927BC1}" type="datetimeFigureOut">
              <a:rPr lang="en-US" smtClean="0">
                <a:solidFill>
                  <a:prstClr val="black">
                    <a:tint val="75000"/>
                  </a:prstClr>
                </a:solidFill>
              </a:rPr>
              <a:pPr/>
              <a:t>6/28/2018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29424-8084-48AB-8145-B53528C94E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6691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63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208002"/>
            <a:ext cx="88392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Serangan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akidah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pada</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hari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ini</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ounded Rectangle 3"/>
          <p:cNvSpPr/>
          <p:nvPr/>
        </p:nvSpPr>
        <p:spPr>
          <a:xfrm>
            <a:off x="152401" y="1066800"/>
            <a:ext cx="3810000" cy="762000"/>
          </a:xfrm>
          <a:prstGeom prst="roundRect">
            <a:avLst>
              <a:gd name="adj" fmla="val 11364"/>
            </a:avLst>
          </a:prstGeom>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ms-MY" sz="2400" b="1" dirty="0" smtClean="0">
                <a:solidFill>
                  <a:schemeClr val="bg1"/>
                </a:solidFill>
                <a:effectLst>
                  <a:glow rad="101600">
                    <a:schemeClr val="tx1">
                      <a:alpha val="60000"/>
                    </a:schemeClr>
                  </a:glow>
                  <a:outerShdw blurRad="38100" dist="38100" dir="2700000" algn="tl">
                    <a:srgbClr val="000000">
                      <a:alpha val="43137"/>
                    </a:srgbClr>
                  </a:outerShdw>
                </a:effectLst>
              </a:rPr>
              <a:t>Serangan dalaman</a:t>
            </a:r>
            <a:endParaRPr lang="en-US" sz="2400" b="1" dirty="0">
              <a:solidFill>
                <a:schemeClr val="bg1"/>
              </a:solidFill>
              <a:effectLst>
                <a:glow rad="101600">
                  <a:schemeClr val="tx1">
                    <a:alpha val="60000"/>
                  </a:schemeClr>
                </a:glow>
                <a:outerShdw blurRad="38100" dist="38100" dir="2700000" algn="tl">
                  <a:srgbClr val="000000">
                    <a:alpha val="43137"/>
                  </a:srgbClr>
                </a:outerShdw>
              </a:effectLst>
              <a:cs typeface="Arial" charset="0"/>
            </a:endParaRPr>
          </a:p>
        </p:txBody>
      </p:sp>
      <p:sp>
        <p:nvSpPr>
          <p:cNvPr id="5" name="Rounded Rectangle 4"/>
          <p:cNvSpPr/>
          <p:nvPr/>
        </p:nvSpPr>
        <p:spPr>
          <a:xfrm>
            <a:off x="4191000" y="1066800"/>
            <a:ext cx="4721524" cy="767062"/>
          </a:xfrm>
          <a:prstGeom prst="roundRect">
            <a:avLst>
              <a:gd name="adj" fmla="val 11364"/>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ms-MY" sz="2400" b="1" dirty="0" smtClean="0">
                <a:effectLst>
                  <a:glow rad="101600">
                    <a:schemeClr val="tx1">
                      <a:alpha val="60000"/>
                    </a:schemeClr>
                  </a:glow>
                  <a:outerShdw blurRad="38100" dist="38100" dir="2700000" algn="tl">
                    <a:srgbClr val="000000">
                      <a:alpha val="43137"/>
                    </a:srgbClr>
                  </a:outerShdw>
                </a:effectLst>
                <a:cs typeface="Arial" pitchFamily="34" charset="0"/>
              </a:rPr>
              <a:t>ajaran sesat</a:t>
            </a:r>
            <a:endParaRPr lang="en-US" sz="2400" b="1" dirty="0">
              <a:solidFill>
                <a:schemeClr val="bg2"/>
              </a:solidFill>
              <a:effectLst>
                <a:glow rad="101600">
                  <a:schemeClr val="tx1">
                    <a:alpha val="60000"/>
                  </a:schemeClr>
                </a:glow>
                <a:outerShdw blurRad="38100" dist="38100" dir="2700000" algn="tl">
                  <a:srgbClr val="000000">
                    <a:alpha val="43137"/>
                  </a:srgbClr>
                </a:outerShdw>
              </a:effectLst>
              <a:cs typeface="Arial" pitchFamily="34" charset="0"/>
            </a:endParaRPr>
          </a:p>
        </p:txBody>
      </p:sp>
      <p:sp>
        <p:nvSpPr>
          <p:cNvPr id="6" name="Rounded Rectangle 5"/>
          <p:cNvSpPr/>
          <p:nvPr/>
        </p:nvSpPr>
        <p:spPr>
          <a:xfrm>
            <a:off x="4191000" y="2286000"/>
            <a:ext cx="4721524" cy="914400"/>
          </a:xfrm>
          <a:prstGeom prst="roundRect">
            <a:avLst>
              <a:gd name="adj" fmla="val 11364"/>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ms-MY" sz="2400" b="1" dirty="0" smtClean="0">
                <a:solidFill>
                  <a:schemeClr val="bg1"/>
                </a:solidFill>
                <a:effectLst>
                  <a:glow rad="101600">
                    <a:schemeClr val="tx1">
                      <a:alpha val="60000"/>
                    </a:schemeClr>
                  </a:glow>
                  <a:outerShdw blurRad="38100" dist="38100" dir="2700000" algn="tl">
                    <a:srgbClr val="000000">
                      <a:alpha val="43137"/>
                    </a:srgbClr>
                  </a:outerShdw>
                </a:effectLst>
              </a:rPr>
              <a:t>Serangan Musuh-musuh Islam</a:t>
            </a:r>
            <a:endParaRPr lang="en-US" sz="2400" dirty="0">
              <a:solidFill>
                <a:schemeClr val="bg1"/>
              </a:solidFill>
              <a:effectLst>
                <a:glow rad="101600">
                  <a:schemeClr val="tx1">
                    <a:alpha val="60000"/>
                  </a:schemeClr>
                </a:glow>
                <a:outerShdw blurRad="38100" dist="38100" dir="2700000" algn="tl">
                  <a:srgbClr val="000000">
                    <a:alpha val="43137"/>
                  </a:srgbClr>
                </a:outerShdw>
              </a:effectLst>
              <a:cs typeface="Arial" charset="0"/>
            </a:endParaRPr>
          </a:p>
        </p:txBody>
      </p:sp>
      <p:sp>
        <p:nvSpPr>
          <p:cNvPr id="7" name="Rounded Rectangle 6"/>
          <p:cNvSpPr/>
          <p:nvPr/>
        </p:nvSpPr>
        <p:spPr>
          <a:xfrm>
            <a:off x="166255" y="2352304"/>
            <a:ext cx="3810000" cy="762000"/>
          </a:xfrm>
          <a:prstGeom prst="roundRect">
            <a:avLst>
              <a:gd name="adj" fmla="val 11364"/>
            </a:avLst>
          </a:prstGeom>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ms-MY" sz="2400" b="1" dirty="0" smtClean="0">
                <a:solidFill>
                  <a:schemeClr val="bg1"/>
                </a:solidFill>
                <a:effectLst>
                  <a:glow rad="101600">
                    <a:schemeClr val="tx1">
                      <a:alpha val="60000"/>
                    </a:schemeClr>
                  </a:glow>
                  <a:outerShdw blurRad="38100" dist="38100" dir="2700000" algn="tl">
                    <a:srgbClr val="000000">
                      <a:alpha val="43137"/>
                    </a:srgbClr>
                  </a:outerShdw>
                </a:effectLst>
              </a:rPr>
              <a:t>Ancaman Luar</a:t>
            </a:r>
            <a:endParaRPr lang="en-US" sz="2400" b="1" dirty="0">
              <a:solidFill>
                <a:schemeClr val="bg1"/>
              </a:solidFill>
              <a:effectLst>
                <a:glow rad="101600">
                  <a:schemeClr val="tx1">
                    <a:alpha val="60000"/>
                  </a:schemeClr>
                </a:glow>
                <a:outerShdw blurRad="38100" dist="38100" dir="2700000" algn="tl">
                  <a:srgbClr val="000000">
                    <a:alpha val="43137"/>
                  </a:srgbClr>
                </a:outerShdw>
              </a:effectLst>
              <a:cs typeface="Arial" charset="0"/>
            </a:endParaRPr>
          </a:p>
        </p:txBody>
      </p:sp>
      <p:sp>
        <p:nvSpPr>
          <p:cNvPr id="8" name="Curved Right Arrow 7"/>
          <p:cNvSpPr/>
          <p:nvPr/>
        </p:nvSpPr>
        <p:spPr>
          <a:xfrm>
            <a:off x="3629817" y="2309752"/>
            <a:ext cx="692875" cy="828304"/>
          </a:xfrm>
          <a:prstGeom prst="curvedRightArrow">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MY">
              <a:solidFill>
                <a:schemeClr val="tx1"/>
              </a:solidFill>
            </a:endParaRPr>
          </a:p>
        </p:txBody>
      </p:sp>
      <p:sp>
        <p:nvSpPr>
          <p:cNvPr id="9" name="Curved Right Arrow 8"/>
          <p:cNvSpPr/>
          <p:nvPr/>
        </p:nvSpPr>
        <p:spPr>
          <a:xfrm>
            <a:off x="3782216" y="1066800"/>
            <a:ext cx="692875" cy="828304"/>
          </a:xfrm>
          <a:prstGeom prst="curvedRightArrow">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MY">
              <a:solidFill>
                <a:schemeClr val="tx1"/>
              </a:solidFill>
            </a:endParaRPr>
          </a:p>
        </p:txBody>
      </p:sp>
      <p:sp>
        <p:nvSpPr>
          <p:cNvPr id="10" name="Rectangle 9"/>
          <p:cNvSpPr/>
          <p:nvPr/>
        </p:nvSpPr>
        <p:spPr>
          <a:xfrm>
            <a:off x="457200" y="3553361"/>
            <a:ext cx="2615045" cy="1323439"/>
          </a:xfrm>
          <a:prstGeom prst="rect">
            <a:avLst/>
          </a:prstGeom>
          <a:solidFill>
            <a:srgbClr val="00B05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Pembawaan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ideologi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bertentangan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dengan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Islam</a:t>
            </a:r>
            <a:endParaRPr lang="en-US" sz="2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11" name="Rectangle 10"/>
          <p:cNvSpPr/>
          <p:nvPr/>
        </p:nvSpPr>
        <p:spPr>
          <a:xfrm>
            <a:off x="5715000" y="3429000"/>
            <a:ext cx="2937415" cy="1631216"/>
          </a:xfrm>
          <a:prstGeom prst="rect">
            <a:avLst/>
          </a:prstGeom>
          <a:solidFill>
            <a:srgbClr val="00B0F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Syubhah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kritikan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disasarkan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kepada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prinsip</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akidah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syariah</a:t>
            </a:r>
            <a:endParaRPr lang="en-US" sz="2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12" name="Left-Right Arrow Callout 11"/>
          <p:cNvSpPr/>
          <p:nvPr/>
        </p:nvSpPr>
        <p:spPr>
          <a:xfrm>
            <a:off x="3116812" y="3429000"/>
            <a:ext cx="2528915" cy="1747390"/>
          </a:xfrm>
          <a:prstGeom prst="leftRightArrowCallout">
            <a:avLst>
              <a:gd name="adj1" fmla="val 28896"/>
              <a:gd name="adj2" fmla="val 25000"/>
              <a:gd name="adj3" fmla="val 18182"/>
              <a:gd name="adj4" fmla="val 48123"/>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err="1" smtClean="0">
                <a:solidFill>
                  <a:schemeClr val="bg1"/>
                </a:solidFill>
                <a:latin typeface="Arial" pitchFamily="34" charset="0"/>
                <a:cs typeface="Arial" pitchFamily="34" charset="0"/>
              </a:rPr>
              <a:t>Bentuk</a:t>
            </a:r>
            <a:r>
              <a:rPr lang="en-US" b="1" dirty="0" smtClean="0">
                <a:solidFill>
                  <a:schemeClr val="bg1"/>
                </a:solidFill>
                <a:latin typeface="Arial" pitchFamily="34" charset="0"/>
                <a:cs typeface="Arial" pitchFamily="34" charset="0"/>
              </a:rPr>
              <a:t> </a:t>
            </a:r>
            <a:r>
              <a:rPr lang="en-US" b="1" dirty="0" err="1" smtClean="0">
                <a:solidFill>
                  <a:schemeClr val="bg1"/>
                </a:solidFill>
                <a:latin typeface="Arial" pitchFamily="34" charset="0"/>
                <a:cs typeface="Arial" pitchFamily="34" charset="0"/>
              </a:rPr>
              <a:t>serangan</a:t>
            </a:r>
            <a:r>
              <a:rPr lang="en-US" b="1" dirty="0" smtClean="0">
                <a:solidFill>
                  <a:schemeClr val="bg1"/>
                </a:solidFill>
                <a:latin typeface="Arial" pitchFamily="34" charset="0"/>
                <a:cs typeface="Arial" pitchFamily="34" charset="0"/>
              </a:rPr>
              <a:t> </a:t>
            </a:r>
            <a:r>
              <a:rPr lang="en-US" b="1" dirty="0" err="1" smtClean="0">
                <a:solidFill>
                  <a:schemeClr val="bg1"/>
                </a:solidFill>
                <a:latin typeface="Arial" pitchFamily="34" charset="0"/>
                <a:cs typeface="Arial" pitchFamily="34" charset="0"/>
              </a:rPr>
              <a:t>luar</a:t>
            </a:r>
            <a:endParaRPr lang="en-MY" b="1" dirty="0">
              <a:solidFill>
                <a:schemeClr val="bg1"/>
              </a:solidFill>
              <a:latin typeface="Arial" pitchFamily="34" charset="0"/>
              <a:cs typeface="Arial" pitchFamily="34" charset="0"/>
            </a:endParaRPr>
          </a:p>
        </p:txBody>
      </p:sp>
      <p:sp>
        <p:nvSpPr>
          <p:cNvPr id="13" name="Explosion 1 12"/>
          <p:cNvSpPr/>
          <p:nvPr/>
        </p:nvSpPr>
        <p:spPr>
          <a:xfrm rot="20719250">
            <a:off x="3648633" y="4843071"/>
            <a:ext cx="3994189" cy="196907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Lengkapkan</a:t>
            </a:r>
            <a:r>
              <a:rPr lang="en-US" dirty="0"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 </a:t>
            </a:r>
            <a:r>
              <a:rPr lang="en-US" dirty="0" err="1"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Diri</a:t>
            </a:r>
            <a:r>
              <a:rPr lang="en-US" dirty="0"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 </a:t>
            </a:r>
            <a:r>
              <a:rPr lang="en-US" dirty="0" err="1"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Dengan</a:t>
            </a:r>
            <a:r>
              <a:rPr lang="en-US" dirty="0"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 </a:t>
            </a:r>
            <a:r>
              <a:rPr lang="en-US" dirty="0" err="1"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Akidah</a:t>
            </a:r>
            <a:r>
              <a:rPr lang="en-US" dirty="0"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 Yang </a:t>
            </a:r>
            <a:r>
              <a:rPr lang="en-US" dirty="0" err="1" smtClean="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rPr>
              <a:t>Sahih</a:t>
            </a:r>
            <a:endParaRPr lang="en-MY" dirty="0">
              <a:ln>
                <a:solidFill>
                  <a:schemeClr val="tx1"/>
                </a:solidFill>
              </a:ln>
              <a:solidFill>
                <a:sysClr val="windowText" lastClr="000000"/>
              </a:solidFill>
              <a:effectLst>
                <a:glow rad="101600">
                  <a:schemeClr val="bg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val="234178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8081" y="102815"/>
            <a:ext cx="8534399" cy="843613"/>
          </a:xfrm>
          <a:prstGeom prst="rect">
            <a:avLst/>
          </a:prstGeom>
          <a:noFill/>
          <a:ln w="25400" cap="flat" cmpd="sng" algn="ctr">
            <a:noFill/>
            <a:prstDash val="solid"/>
          </a:ln>
          <a:effectLst/>
        </p:spPr>
        <p:txBody>
          <a:bodyPr spcFirstLastPara="0" vert="horz" wrap="square" lIns="43911" tIns="36291" rIns="43911" bIns="36291" numCol="1" spcCol="1270" anchor="ctr" anchorCtr="0">
            <a:noAutofit/>
          </a:bodyPr>
          <a:lstStyle/>
          <a:p>
            <a:pPr lvl="0" algn="ctr" defTabSz="533400">
              <a:lnSpc>
                <a:spcPct val="90000"/>
              </a:lnSpc>
              <a:spcBef>
                <a:spcPct val="0"/>
              </a:spcBef>
              <a:spcAft>
                <a:spcPct val="35000"/>
              </a:spcAft>
            </a:pPr>
            <a:r>
              <a:rPr lang="en-US" sz="30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Sabda</a:t>
            </a:r>
            <a:r>
              <a:rPr lang="en-US" sz="30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30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Rasulullah</a:t>
            </a:r>
            <a:r>
              <a:rPr lang="en-US" sz="30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SAW</a:t>
            </a:r>
            <a:endParaRPr kumimoji="0" lang="en-MY" sz="3000" b="0" i="0" u="none" strike="noStrike" kern="1200" cap="none" spc="0" normalizeH="0" baseline="0" noProof="0" dirty="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uLnTx/>
              <a:uFillTx/>
              <a:latin typeface="Arial Black" pitchFamily="34" charset="0"/>
            </a:endParaRPr>
          </a:p>
        </p:txBody>
      </p:sp>
      <p:sp>
        <p:nvSpPr>
          <p:cNvPr id="4" name="Rectangle 3"/>
          <p:cNvSpPr/>
          <p:nvPr/>
        </p:nvSpPr>
        <p:spPr>
          <a:xfrm>
            <a:off x="116904" y="4451628"/>
            <a:ext cx="89916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rtl="1"/>
            <a:r>
              <a:rPr lang="en-US" sz="2400" i="1" dirty="0" smtClean="0">
                <a:effectLst>
                  <a:outerShdw blurRad="38100" dist="38100" dir="2700000" algn="tl">
                    <a:srgbClr val="000000">
                      <a:alpha val="43137"/>
                    </a:srgbClr>
                  </a:outerShdw>
                </a:effectLst>
              </a:rPr>
              <a:t>Dan </a:t>
            </a:r>
            <a:r>
              <a:rPr lang="en-US" sz="2400" i="1" dirty="0" err="1">
                <a:effectLst>
                  <a:outerShdw blurRad="38100" dist="38100" dir="2700000" algn="tl">
                    <a:srgbClr val="000000">
                      <a:alpha val="43137"/>
                    </a:srgbClr>
                  </a:outerShdw>
                </a:effectLst>
              </a:rPr>
              <a:t>akan</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berpecah</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umatku</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kepada</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tujuh</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puluh</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tiga</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golongan</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kesemuanya</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dalam</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neraka</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kecuali</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satu</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golongan</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sahaja</a:t>
            </a:r>
            <a:r>
              <a:rPr lang="en-US" sz="2400" i="1" dirty="0">
                <a:effectLst>
                  <a:outerShdw blurRad="38100" dist="38100" dir="2700000" algn="tl">
                    <a:srgbClr val="000000">
                      <a:alpha val="43137"/>
                    </a:srgbClr>
                  </a:outerShdw>
                </a:effectLst>
              </a:rPr>
              <a:t>. Para </a:t>
            </a:r>
            <a:r>
              <a:rPr lang="en-US" sz="2400" i="1" dirty="0" err="1">
                <a:effectLst>
                  <a:outerShdw blurRad="38100" dist="38100" dir="2700000" algn="tl">
                    <a:srgbClr val="000000">
                      <a:alpha val="43137"/>
                    </a:srgbClr>
                  </a:outerShdw>
                </a:effectLst>
              </a:rPr>
              <a:t>sahabat</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bertanya</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Siapakah</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mereka</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itu</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wahai</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Rasulullah</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Jawab</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Baginda</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Mereka</a:t>
            </a:r>
            <a:r>
              <a:rPr lang="en-US" sz="2400" i="1" dirty="0">
                <a:effectLst>
                  <a:outerShdw blurRad="38100" dist="38100" dir="2700000" algn="tl">
                    <a:srgbClr val="000000">
                      <a:alpha val="43137"/>
                    </a:srgbClr>
                  </a:outerShdw>
                </a:effectLst>
              </a:rPr>
              <a:t> yang </a:t>
            </a:r>
            <a:r>
              <a:rPr lang="en-US" sz="2400" i="1" dirty="0" err="1">
                <a:effectLst>
                  <a:outerShdw blurRad="38100" dist="38100" dir="2700000" algn="tl">
                    <a:srgbClr val="000000">
                      <a:alpha val="43137"/>
                    </a:srgbClr>
                  </a:outerShdw>
                </a:effectLst>
              </a:rPr>
              <a:t>mengikut</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apa</a:t>
            </a:r>
            <a:r>
              <a:rPr lang="en-US" sz="2400" i="1" dirty="0">
                <a:effectLst>
                  <a:outerShdw blurRad="38100" dist="38100" dir="2700000" algn="tl">
                    <a:srgbClr val="000000">
                      <a:alpha val="43137"/>
                    </a:srgbClr>
                  </a:outerShdw>
                </a:effectLst>
              </a:rPr>
              <a:t> yang </a:t>
            </a:r>
            <a:r>
              <a:rPr lang="en-US" sz="2400" i="1" dirty="0" err="1">
                <a:effectLst>
                  <a:outerShdw blurRad="38100" dist="38100" dir="2700000" algn="tl">
                    <a:srgbClr val="000000">
                      <a:alpha val="43137"/>
                    </a:srgbClr>
                  </a:outerShdw>
                </a:effectLst>
              </a:rPr>
              <a:t>dijalani</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oleh</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aku</a:t>
            </a:r>
            <a:r>
              <a:rPr lang="en-US" sz="2400" i="1" dirty="0">
                <a:effectLst>
                  <a:outerShdw blurRad="38100" dist="38100" dir="2700000" algn="tl">
                    <a:srgbClr val="000000">
                      <a:alpha val="43137"/>
                    </a:srgbClr>
                  </a:outerShdw>
                </a:effectLst>
              </a:rPr>
              <a:t> </a:t>
            </a:r>
            <a:r>
              <a:rPr lang="en-US" sz="2400" i="1" dirty="0" err="1">
                <a:effectLst>
                  <a:outerShdw blurRad="38100" dist="38100" dir="2700000" algn="tl">
                    <a:srgbClr val="000000">
                      <a:alpha val="43137"/>
                    </a:srgbClr>
                  </a:outerShdw>
                </a:effectLst>
              </a:rPr>
              <a:t>dan</a:t>
            </a:r>
            <a:r>
              <a:rPr lang="en-US" sz="2400" i="1" dirty="0">
                <a:effectLst>
                  <a:outerShdw blurRad="38100" dist="38100" dir="2700000" algn="tl">
                    <a:srgbClr val="000000">
                      <a:alpha val="43137"/>
                    </a:srgbClr>
                  </a:outerShdw>
                </a:effectLst>
              </a:rPr>
              <a:t> </a:t>
            </a:r>
            <a:r>
              <a:rPr lang="en-US" sz="2400" i="1" dirty="0" err="1" smtClean="0">
                <a:effectLst>
                  <a:outerShdw blurRad="38100" dist="38100" dir="2700000" algn="tl">
                    <a:srgbClr val="000000">
                      <a:alpha val="43137"/>
                    </a:srgbClr>
                  </a:outerShdw>
                </a:effectLst>
              </a:rPr>
              <a:t>sahabatku</a:t>
            </a:r>
            <a:endParaRPr lang="en-MY" sz="2400" dirty="0">
              <a:effectLst>
                <a:outerShdw blurRad="38100" dist="38100" dir="2700000" algn="tl">
                  <a:srgbClr val="000000">
                    <a:alpha val="43137"/>
                  </a:srgbClr>
                </a:outerShdw>
              </a:effectLst>
            </a:endParaRPr>
          </a:p>
        </p:txBody>
      </p:sp>
      <p:sp>
        <p:nvSpPr>
          <p:cNvPr id="5" name="Rectangle 4"/>
          <p:cNvSpPr/>
          <p:nvPr/>
        </p:nvSpPr>
        <p:spPr>
          <a:xfrm>
            <a:off x="131254" y="1891368"/>
            <a:ext cx="8856984" cy="2308324"/>
          </a:xfrm>
          <a:prstGeom prst="rect">
            <a:avLst/>
          </a:prstGeom>
          <a:solidFill>
            <a:schemeClr val="bg1">
              <a:alpha val="40000"/>
            </a:schemeClr>
          </a:solidFill>
        </p:spPr>
        <p:txBody>
          <a:bodyPr wrap="square">
            <a:spAutoFit/>
          </a:bodyPr>
          <a:lstStyle/>
          <a:p>
            <a:pPr algn="ctr" rtl="1"/>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وَتَفْتَرِقُ أُمَّتِي عَلَى ثَلَاثٍ وَسَبْعِينَ مِلَّةً، كُلُّهُمْ فِي النَّارِ إِلَّا مِلَّةً وَاحِدَةً، </a:t>
            </a:r>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قَالُوا</a:t>
            </a:r>
            <a:r>
              <a:rPr lang="en-US"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وَمَنْ هِيَ يَا رَسُولَ اللَّهِ ؟ </a:t>
            </a:r>
            <a:endParaRPr lang="en-US"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قَالَ </a:t>
            </a:r>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مَا أَنَا عَلَيْهِ وَأَصْحَابِي.</a:t>
            </a:r>
            <a:endParaRPr lang="ms-MY"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341787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8081" y="130690"/>
            <a:ext cx="8534399" cy="843613"/>
          </a:xfrm>
          <a:prstGeom prst="rect">
            <a:avLst/>
          </a:prstGeom>
          <a:noFill/>
          <a:ln w="25400" cap="flat" cmpd="sng" algn="ctr">
            <a:noFill/>
            <a:prstDash val="solid"/>
          </a:ln>
          <a:effectLst/>
        </p:spPr>
        <p:txBody>
          <a:bodyPr spcFirstLastPara="0" vert="horz" wrap="square" lIns="43911" tIns="36291" rIns="43911" bIns="36291" numCol="1" spcCol="1270" anchor="ctr" anchorCtr="0">
            <a:noAutofit/>
          </a:bodyPr>
          <a:lstStyle/>
          <a:p>
            <a:pPr lvl="0" algn="ctr" defTabSz="533400">
              <a:lnSpc>
                <a:spcPct val="90000"/>
              </a:lnSpc>
              <a:spcBef>
                <a:spcPct val="0"/>
              </a:spcBef>
              <a:spcAft>
                <a:spcPct val="35000"/>
              </a:spcAft>
            </a:pPr>
            <a:r>
              <a:rPr lang="en-US" sz="30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Sabda</a:t>
            </a:r>
            <a:r>
              <a:rPr lang="en-US" sz="30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30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Rasulullah</a:t>
            </a:r>
            <a:r>
              <a:rPr lang="en-US" sz="30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SAW</a:t>
            </a:r>
            <a:endParaRPr kumimoji="0" lang="en-MY" sz="3000" b="0" i="0" u="none" strike="noStrike" kern="1200" cap="none" spc="0" normalizeH="0" baseline="0" noProof="0" dirty="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uLnTx/>
              <a:uFillTx/>
              <a:latin typeface="Arial Black" pitchFamily="34" charset="0"/>
            </a:endParaRPr>
          </a:p>
        </p:txBody>
      </p:sp>
      <p:sp>
        <p:nvSpPr>
          <p:cNvPr id="4" name="Rectangle 3"/>
          <p:cNvSpPr/>
          <p:nvPr/>
        </p:nvSpPr>
        <p:spPr>
          <a:xfrm>
            <a:off x="116904" y="4479503"/>
            <a:ext cx="8991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b="1" i="1" dirty="0" err="1" smtClean="0">
                <a:effectLst>
                  <a:outerShdw blurRad="38100" dist="38100" dir="2700000" algn="tl">
                    <a:srgbClr val="000000">
                      <a:alpha val="43137"/>
                    </a:srgbClr>
                  </a:outerShdw>
                </a:effectLst>
                <a:latin typeface="Arial" pitchFamily="34" charset="0"/>
                <a:cs typeface="Arial" pitchFamily="34" charset="0"/>
              </a:rPr>
              <a:t>Hanya</a:t>
            </a:r>
            <a:r>
              <a:rPr lang="en-US" sz="2400" b="1" i="1" dirty="0" smtClean="0">
                <a:effectLst>
                  <a:outerShdw blurRad="38100" dist="38100" dir="2700000" algn="tl">
                    <a:srgbClr val="000000">
                      <a:alpha val="43137"/>
                    </a:srgbClr>
                  </a:outerShdw>
                </a:effectLst>
                <a:latin typeface="Arial" pitchFamily="34" charset="0"/>
                <a:cs typeface="Arial" pitchFamily="34" charset="0"/>
              </a:rPr>
              <a:t> </a:t>
            </a:r>
            <a:r>
              <a:rPr lang="en-US" sz="2400" b="1" i="1" dirty="0" err="1" smtClean="0">
                <a:effectLst>
                  <a:outerShdw blurRad="38100" dist="38100" dir="2700000" algn="tl">
                    <a:srgbClr val="000000">
                      <a:alpha val="43137"/>
                    </a:srgbClr>
                  </a:outerShdw>
                </a:effectLst>
                <a:latin typeface="Arial" pitchFamily="34" charset="0"/>
                <a:cs typeface="Arial" pitchFamily="34" charset="0"/>
              </a:rPr>
              <a:t>satu</a:t>
            </a:r>
            <a:r>
              <a:rPr lang="en-US" sz="2400" b="1" i="1" dirty="0" smtClean="0">
                <a:effectLst>
                  <a:outerShdw blurRad="38100" dist="38100" dir="2700000" algn="tl">
                    <a:srgbClr val="000000">
                      <a:alpha val="43137"/>
                    </a:srgbClr>
                  </a:outerShdw>
                </a:effectLst>
                <a:latin typeface="Arial" pitchFamily="34" charset="0"/>
                <a:cs typeface="Arial" pitchFamily="34" charset="0"/>
              </a:rPr>
              <a:t> </a:t>
            </a:r>
            <a:r>
              <a:rPr lang="en-US" sz="2400" b="1" i="1" dirty="0" err="1" smtClean="0">
                <a:effectLst>
                  <a:outerShdw blurRad="38100" dist="38100" dir="2700000" algn="tl">
                    <a:srgbClr val="000000">
                      <a:alpha val="43137"/>
                    </a:srgbClr>
                  </a:outerShdw>
                </a:effectLst>
                <a:latin typeface="Arial" pitchFamily="34" charset="0"/>
                <a:cs typeface="Arial" pitchFamily="34" charset="0"/>
              </a:rPr>
              <a:t>golongan</a:t>
            </a:r>
            <a:r>
              <a:rPr lang="en-US" sz="2400" b="1" i="1" dirty="0" smtClean="0">
                <a:effectLst>
                  <a:outerShdw blurRad="38100" dist="38100" dir="2700000" algn="tl">
                    <a:srgbClr val="000000">
                      <a:alpha val="43137"/>
                    </a:srgbClr>
                  </a:outerShdw>
                </a:effectLst>
                <a:latin typeface="Arial" pitchFamily="34" charset="0"/>
                <a:cs typeface="Arial" pitchFamily="34" charset="0"/>
              </a:rPr>
              <a:t> di </a:t>
            </a:r>
            <a:r>
              <a:rPr lang="en-US" sz="2400" b="1" i="1" dirty="0" err="1" smtClean="0">
                <a:effectLst>
                  <a:outerShdw blurRad="38100" dist="38100" dir="2700000" algn="tl">
                    <a:srgbClr val="000000">
                      <a:alpha val="43137"/>
                    </a:srgbClr>
                  </a:outerShdw>
                </a:effectLst>
                <a:latin typeface="Arial" pitchFamily="34" charset="0"/>
                <a:cs typeface="Arial" pitchFamily="34" charset="0"/>
              </a:rPr>
              <a:t>dalam</a:t>
            </a:r>
            <a:r>
              <a:rPr lang="en-US" sz="2400" b="1" i="1" dirty="0" smtClean="0">
                <a:effectLst>
                  <a:outerShdw blurRad="38100" dist="38100" dir="2700000" algn="tl">
                    <a:srgbClr val="000000">
                      <a:alpha val="43137"/>
                    </a:srgbClr>
                  </a:outerShdw>
                </a:effectLst>
                <a:latin typeface="Arial" pitchFamily="34" charset="0"/>
                <a:cs typeface="Arial" pitchFamily="34" charset="0"/>
              </a:rPr>
              <a:t> </a:t>
            </a:r>
            <a:r>
              <a:rPr lang="en-US" sz="2400" b="1" i="1" dirty="0" err="1" smtClean="0">
                <a:effectLst>
                  <a:outerShdw blurRad="38100" dist="38100" dir="2700000" algn="tl">
                    <a:srgbClr val="000000">
                      <a:alpha val="43137"/>
                    </a:srgbClr>
                  </a:outerShdw>
                </a:effectLst>
                <a:latin typeface="Arial" pitchFamily="34" charset="0"/>
                <a:cs typeface="Arial" pitchFamily="34" charset="0"/>
              </a:rPr>
              <a:t>syurga</a:t>
            </a:r>
            <a:r>
              <a:rPr lang="en-US" sz="2400" b="1" i="1" dirty="0" smtClean="0">
                <a:effectLst>
                  <a:outerShdw blurRad="38100" dist="38100" dir="2700000" algn="tl">
                    <a:srgbClr val="000000">
                      <a:alpha val="43137"/>
                    </a:srgbClr>
                  </a:outerShdw>
                </a:effectLst>
                <a:latin typeface="Arial" pitchFamily="34" charset="0"/>
                <a:cs typeface="Arial" pitchFamily="34" charset="0"/>
              </a:rPr>
              <a:t>, </a:t>
            </a:r>
            <a:r>
              <a:rPr lang="en-US" sz="2400" b="1" i="1" dirty="0" err="1" smtClean="0">
                <a:effectLst>
                  <a:outerShdw blurRad="38100" dist="38100" dir="2700000" algn="tl">
                    <a:srgbClr val="000000">
                      <a:alpha val="43137"/>
                    </a:srgbClr>
                  </a:outerShdw>
                </a:effectLst>
                <a:latin typeface="Arial" pitchFamily="34" charset="0"/>
                <a:cs typeface="Arial" pitchFamily="34" charset="0"/>
              </a:rPr>
              <a:t>iaitu</a:t>
            </a:r>
            <a:r>
              <a:rPr lang="en-US" sz="2400" b="1" i="1" dirty="0" smtClean="0">
                <a:effectLst>
                  <a:outerShdw blurRad="38100" dist="38100" dir="2700000" algn="tl">
                    <a:srgbClr val="000000">
                      <a:alpha val="43137"/>
                    </a:srgbClr>
                  </a:outerShdw>
                </a:effectLst>
                <a:latin typeface="Arial" pitchFamily="34" charset="0"/>
                <a:cs typeface="Arial" pitchFamily="34" charset="0"/>
              </a:rPr>
              <a:t> </a:t>
            </a:r>
            <a:r>
              <a:rPr lang="en-US" sz="2400" b="1" i="1" dirty="0" err="1" smtClean="0">
                <a:effectLst>
                  <a:outerShdw blurRad="38100" dist="38100" dir="2700000" algn="tl">
                    <a:srgbClr val="000000">
                      <a:alpha val="43137"/>
                    </a:srgbClr>
                  </a:outerShdw>
                </a:effectLst>
                <a:latin typeface="Arial" pitchFamily="34" charset="0"/>
                <a:cs typeface="Arial" pitchFamily="34" charset="0"/>
              </a:rPr>
              <a:t>Jamaah</a:t>
            </a:r>
            <a:endParaRPr lang="en-MY"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5" name="Rectangle 4"/>
          <p:cNvSpPr/>
          <p:nvPr/>
        </p:nvSpPr>
        <p:spPr>
          <a:xfrm>
            <a:off x="131254" y="1919243"/>
            <a:ext cx="8856984" cy="830997"/>
          </a:xfrm>
          <a:prstGeom prst="rect">
            <a:avLst/>
          </a:prstGeom>
          <a:solidFill>
            <a:schemeClr val="bg1">
              <a:alpha val="40000"/>
            </a:schemeClr>
          </a:solidFill>
        </p:spPr>
        <p:txBody>
          <a:bodyPr wrap="square">
            <a:spAutoFit/>
          </a:bodyPr>
          <a:lstStyle/>
          <a:p>
            <a:pPr algn="ctr" rtl="1"/>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وَوَاحِدَةٌ فِي الْجَنَّةِ، وَهِيَ الْجَمَاعَةُ.</a:t>
            </a:r>
            <a:endParaRPr lang="ms-MY"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34178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504" y="76200"/>
            <a:ext cx="8928992" cy="1015663"/>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Memahami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ilmu</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akidah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mengikut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acuan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Ahli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Sunnah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Wal</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Jamaah</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2102385" y="2595561"/>
            <a:ext cx="6965415" cy="1200329"/>
          </a:xfrm>
          <a:prstGeom prst="rect">
            <a:avLst/>
          </a:prstGeom>
          <a:solidFill>
            <a:srgbClr val="00B05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Akidah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Sanusiah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Jauharah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Tauhid</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Akidah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Nasafiah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Kharidah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Bahiyyah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Akidah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Thohawiyah</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dan</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Akidatul</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Awam</a:t>
            </a:r>
            <a:endParaRPr lang="en-US" sz="2400" b="1" dirty="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5" name="Rectangle 4"/>
          <p:cNvSpPr/>
          <p:nvPr/>
        </p:nvSpPr>
        <p:spPr>
          <a:xfrm>
            <a:off x="304800" y="1524000"/>
            <a:ext cx="3886200" cy="830997"/>
          </a:xfrm>
          <a:prstGeom prst="rect">
            <a:avLst/>
          </a:prstGeom>
          <a:solidFill>
            <a:srgbClr val="00B0F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Meneliti</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kita-kitab</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ulama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muktabar</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endParaRPr lang="en-US"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Striped Right Arrow 5"/>
          <p:cNvSpPr/>
          <p:nvPr/>
        </p:nvSpPr>
        <p:spPr>
          <a:xfrm>
            <a:off x="1600200" y="2429050"/>
            <a:ext cx="685800" cy="1533350"/>
          </a:xfrm>
          <a:prstGeom prst="stripedRightArrow">
            <a:avLst/>
          </a:prstGeom>
          <a:solidFill>
            <a:srgbClr val="FFFF00"/>
          </a:solidFill>
          <a:ln>
            <a:solidFill>
              <a:schemeClr val="tx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MY" sz="2400" dirty="0"/>
          </a:p>
        </p:txBody>
      </p:sp>
      <p:sp>
        <p:nvSpPr>
          <p:cNvPr id="7" name="Rectangle 6"/>
          <p:cNvSpPr/>
          <p:nvPr/>
        </p:nvSpPr>
        <p:spPr>
          <a:xfrm>
            <a:off x="2102385" y="4348161"/>
            <a:ext cx="6965415" cy="830997"/>
          </a:xfrm>
          <a:prstGeom prst="rect">
            <a:avLst/>
          </a:prstGeom>
          <a:solidFill>
            <a:srgbClr val="00B05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b="1" dirty="0" err="1">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Faridatul</a:t>
            </a:r>
            <a:r>
              <a:rPr lang="en-US" sz="2400" b="1" dirty="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Faraid</a:t>
            </a:r>
            <a:r>
              <a:rPr lang="en-US" sz="2400" b="1" dirty="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Akidatun</a:t>
            </a:r>
            <a:r>
              <a:rPr lang="en-US" sz="2400" b="1" dirty="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Najin</a:t>
            </a:r>
            <a:r>
              <a:rPr lang="en-US" sz="2400" b="1" dirty="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endPar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endParaRPr>
          </a:p>
          <a:p>
            <a:pPr algn="ctr"/>
            <a:r>
              <a:rPr lang="en-US" sz="2400" b="1" dirty="0" err="1"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dan</a:t>
            </a:r>
            <a:r>
              <a:rPr lang="en-US" sz="2400" b="1" dirty="0" smtClean="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Bakurah</a:t>
            </a:r>
            <a:r>
              <a:rPr lang="en-US" sz="2400" b="1" dirty="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 </a:t>
            </a:r>
            <a:r>
              <a:rPr lang="en-US" sz="2400" b="1" dirty="0" err="1">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ea typeface="Times New Roman"/>
                <a:cs typeface="Arial" pitchFamily="34" charset="0"/>
              </a:rPr>
              <a:t>Amani</a:t>
            </a:r>
            <a:endParaRPr lang="en-US" sz="2400" b="1" dirty="0">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8" name="Striped Right Arrow 7"/>
          <p:cNvSpPr/>
          <p:nvPr/>
        </p:nvSpPr>
        <p:spPr>
          <a:xfrm>
            <a:off x="1600200" y="3962400"/>
            <a:ext cx="685800" cy="1533350"/>
          </a:xfrm>
          <a:prstGeom prst="stripedRightArrow">
            <a:avLst/>
          </a:prstGeom>
          <a:solidFill>
            <a:srgbClr val="FFFF00"/>
          </a:solidFill>
          <a:ln>
            <a:solidFill>
              <a:schemeClr val="tx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MY" sz="2400" dirty="0"/>
          </a:p>
        </p:txBody>
      </p:sp>
    </p:spTree>
    <p:extLst>
      <p:ext uri="{BB962C8B-B14F-4D97-AF65-F5344CB8AC3E}">
        <p14:creationId xmlns:p14="http://schemas.microsoft.com/office/powerpoint/2010/main" val="2341787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76200"/>
            <a:ext cx="8991600" cy="1015663"/>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Ciri-ciri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akidah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iktikad</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Ahli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Sunnah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Wal</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Jamaah</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ounded Rectangle 3"/>
          <p:cNvSpPr/>
          <p:nvPr/>
        </p:nvSpPr>
        <p:spPr>
          <a:xfrm>
            <a:off x="685800" y="1520552"/>
            <a:ext cx="8229600" cy="9906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sv-SE"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MenTauhidkan dan mengEsakan Allah pada zat, sifat dan perbuatannya.</a:t>
            </a:r>
            <a:endParaRPr lang="en-US"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5" name="Rounded Rectangle 4"/>
          <p:cNvSpPr/>
          <p:nvPr/>
        </p:nvSpPr>
        <p:spPr>
          <a:xfrm>
            <a:off x="685800" y="2803376"/>
            <a:ext cx="8229600" cy="1066800"/>
          </a:xfrm>
          <a:prstGeom prst="roundRect">
            <a:avLst>
              <a:gd name="adj" fmla="val 0"/>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sv-SE"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Beriktikad bahawa Allah S.W.T. mempunyai segala sifat </a:t>
            </a:r>
            <a:r>
              <a:rPr lang="sv-SE" sz="24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kesempurnaan</a:t>
            </a:r>
            <a:endParaRPr lang="en-US"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6" name="Rounded Rectangle 5"/>
          <p:cNvSpPr/>
          <p:nvPr/>
        </p:nvSpPr>
        <p:spPr>
          <a:xfrm>
            <a:off x="685800" y="4141902"/>
            <a:ext cx="8229600" cy="1087298"/>
          </a:xfrm>
          <a:prstGeom prst="roundRect">
            <a:avLst>
              <a:gd name="adj" fmla="val 0"/>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i-FI"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Meyakini bahawa segala perkara yang berlaku adalah hanya dengan kudrat dan iradat Allah.</a:t>
            </a:r>
            <a:endParaRPr lang="en-US"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8" name="5-Point Star 7"/>
          <p:cNvSpPr/>
          <p:nvPr/>
        </p:nvSpPr>
        <p:spPr>
          <a:xfrm>
            <a:off x="152400" y="1653902"/>
            <a:ext cx="838200" cy="7239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sv-SE" sz="28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1</a:t>
            </a:r>
            <a:endParaRPr lang="en-MY" sz="2800" dirty="0"/>
          </a:p>
        </p:txBody>
      </p:sp>
      <p:sp>
        <p:nvSpPr>
          <p:cNvPr id="9" name="5-Point Star 8"/>
          <p:cNvSpPr/>
          <p:nvPr/>
        </p:nvSpPr>
        <p:spPr>
          <a:xfrm>
            <a:off x="182089" y="3137148"/>
            <a:ext cx="838200" cy="723900"/>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sv-SE" sz="28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2</a:t>
            </a:r>
            <a:endParaRPr lang="en-MY" sz="2800" dirty="0"/>
          </a:p>
        </p:txBody>
      </p:sp>
      <p:sp>
        <p:nvSpPr>
          <p:cNvPr id="10" name="5-Point Star 9"/>
          <p:cNvSpPr/>
          <p:nvPr/>
        </p:nvSpPr>
        <p:spPr>
          <a:xfrm>
            <a:off x="182583" y="4433292"/>
            <a:ext cx="838200" cy="723900"/>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sv-SE" sz="28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3</a:t>
            </a:r>
            <a:endParaRPr lang="en-MY" sz="2800" dirty="0"/>
          </a:p>
        </p:txBody>
      </p:sp>
    </p:spTree>
    <p:extLst>
      <p:ext uri="{BB962C8B-B14F-4D97-AF65-F5344CB8AC3E}">
        <p14:creationId xmlns:p14="http://schemas.microsoft.com/office/powerpoint/2010/main" val="2341787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76200"/>
            <a:ext cx="8991600" cy="1015663"/>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Ciri-ciri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akidah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iktikad</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Ahli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Sunnah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Wal</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Jamaah</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7" name="Rounded Rectangle 6"/>
          <p:cNvSpPr/>
          <p:nvPr/>
        </p:nvSpPr>
        <p:spPr>
          <a:xfrm>
            <a:off x="685800" y="2132856"/>
            <a:ext cx="8229600" cy="1371600"/>
          </a:xfrm>
          <a:prstGeom prst="roundRect">
            <a:avLst>
              <a:gd name="adj" fmla="val 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sv-SE"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Beriman dengan </a:t>
            </a:r>
            <a:r>
              <a:rPr lang="sv-SE" sz="24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para Rasul. Nabi </a:t>
            </a:r>
            <a:r>
              <a:rPr lang="sv-SE"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Muhammad S.A.W. sebagai penutup para </a:t>
            </a:r>
            <a:r>
              <a:rPr lang="sv-SE" sz="24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rasul. </a:t>
            </a:r>
            <a:endParaRPr lang="en-US"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11" name="5-Point Star 10"/>
          <p:cNvSpPr/>
          <p:nvPr/>
        </p:nvSpPr>
        <p:spPr>
          <a:xfrm>
            <a:off x="169719" y="2399556"/>
            <a:ext cx="838200" cy="723900"/>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sv-SE" sz="28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4</a:t>
            </a:r>
            <a:endParaRPr lang="en-MY" sz="2800" dirty="0"/>
          </a:p>
        </p:txBody>
      </p:sp>
      <p:sp>
        <p:nvSpPr>
          <p:cNvPr id="12" name="Rounded Rectangle 11"/>
          <p:cNvSpPr/>
          <p:nvPr/>
        </p:nvSpPr>
        <p:spPr>
          <a:xfrm>
            <a:off x="685800" y="4221088"/>
            <a:ext cx="8229600" cy="1650504"/>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fi-FI" sz="24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a:p>
            <a:pPr algn="ctr">
              <a:defRPr/>
            </a:pPr>
            <a:r>
              <a:rPr lang="fi-FI" sz="24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Mempercayai </a:t>
            </a:r>
            <a:r>
              <a:rPr lang="fi-FI"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segala yang dibawa oleh Rasulullah S.A.W. berkaitan malaikat, kitab-kitab, mukjizat, azab kubur, hari akhirat, syurga, neraka dan seumpamanya</a:t>
            </a:r>
            <a:r>
              <a:rPr lang="fi-FI" sz="24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a:t>
            </a:r>
          </a:p>
          <a:p>
            <a:pPr algn="ctr">
              <a:defRPr/>
            </a:pPr>
            <a:endParaRPr lang="en-US" sz="2400" b="1"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13" name="5-Point Star 12"/>
          <p:cNvSpPr/>
          <p:nvPr/>
        </p:nvSpPr>
        <p:spPr>
          <a:xfrm>
            <a:off x="266700" y="4203663"/>
            <a:ext cx="838200" cy="723900"/>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v-SE" sz="2800" b="1"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5</a:t>
            </a:r>
            <a:endParaRPr lang="en-MY" sz="2800" dirty="0"/>
          </a:p>
        </p:txBody>
      </p:sp>
    </p:spTree>
    <p:extLst>
      <p:ext uri="{BB962C8B-B14F-4D97-AF65-F5344CB8AC3E}">
        <p14:creationId xmlns:p14="http://schemas.microsoft.com/office/powerpoint/2010/main" val="1239018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208002"/>
            <a:ext cx="88392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Seruan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Jemaah</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3276600" y="3581400"/>
            <a:ext cx="4786976" cy="1200329"/>
          </a:xfrm>
          <a:prstGeom prst="rect">
            <a:avLst/>
          </a:prstGeom>
          <a:solidFill>
            <a:srgbClr val="00B05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Akidah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sahih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menjamin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kebahagian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p>
          <a:p>
            <a:pPr algn="ct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yang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kekal</a:t>
            </a:r>
            <a:endParaRPr lang="en-US"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1295400" y="1752600"/>
            <a:ext cx="5410200" cy="830997"/>
          </a:xfrm>
          <a:prstGeom prst="rect">
            <a:avLst/>
          </a:prstGeom>
          <a:solidFill>
            <a:srgbClr val="00B0F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Hadirilah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Majlis</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Ilmu</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kelas-kelas</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pengajian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akidah</a:t>
            </a:r>
            <a:endParaRPr lang="en-US"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Curved Right Arrow 5"/>
          <p:cNvSpPr/>
          <p:nvPr/>
        </p:nvSpPr>
        <p:spPr>
          <a:xfrm rot="20624777">
            <a:off x="2395147" y="2663683"/>
            <a:ext cx="914400" cy="1455003"/>
          </a:xfrm>
          <a:prstGeom prst="curvedRightArrow">
            <a:avLst/>
          </a:prstGeom>
          <a:ln>
            <a:solidFill>
              <a:schemeClr val="tx1"/>
            </a:solidFill>
          </a:ln>
          <a:effectLst>
            <a:glow rad="101600">
              <a:schemeClr val="tx1">
                <a:alpha val="6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solidFill>
                <a:schemeClr val="tx1"/>
              </a:solidFill>
            </a:endParaRPr>
          </a:p>
        </p:txBody>
      </p:sp>
    </p:spTree>
    <p:extLst>
      <p:ext uri="{BB962C8B-B14F-4D97-AF65-F5344CB8AC3E}">
        <p14:creationId xmlns:p14="http://schemas.microsoft.com/office/powerpoint/2010/main" val="2341787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8081" y="76200"/>
            <a:ext cx="8534399" cy="843613"/>
          </a:xfrm>
          <a:prstGeom prst="rect">
            <a:avLst/>
          </a:prstGeom>
          <a:noFill/>
          <a:ln w="25400" cap="flat" cmpd="sng" algn="ctr">
            <a:noFill/>
            <a:prstDash val="solid"/>
          </a:ln>
          <a:effectLst/>
        </p:spPr>
        <p:txBody>
          <a:bodyPr spcFirstLastPara="0" vert="horz" wrap="square" lIns="43911" tIns="36291" rIns="43911" bIns="36291" numCol="1" spcCol="1270" anchor="ctr" anchorCtr="0">
            <a:noAutofit/>
          </a:bodyPr>
          <a:lstStyle/>
          <a:p>
            <a:pPr lvl="0" algn="ctr" defTabSz="533400">
              <a:lnSpc>
                <a:spcPct val="90000"/>
              </a:lnSpc>
              <a:spcBef>
                <a:spcPct val="0"/>
              </a:spcBef>
              <a:spcAft>
                <a:spcPct val="35000"/>
              </a:spcAft>
            </a:pPr>
            <a:r>
              <a:rPr lang="en-MY" sz="28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Firman</a:t>
            </a: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Allah </a:t>
            </a:r>
            <a:r>
              <a:rPr lang="en-MY" sz="28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Taala</a:t>
            </a: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p>
          <a:p>
            <a:pPr lvl="0" algn="ctr" defTabSz="533400">
              <a:lnSpc>
                <a:spcPct val="90000"/>
              </a:lnSpc>
              <a:spcBef>
                <a:spcPct val="0"/>
              </a:spcBef>
              <a:spcAft>
                <a:spcPct val="35000"/>
              </a:spcAft>
            </a:pP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Surah </a:t>
            </a:r>
            <a:r>
              <a:rPr lang="en-US" sz="2800" dirty="0" smtClean="0">
                <a:ln w="317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Ali Imran</a:t>
            </a:r>
            <a:r>
              <a:rPr lang="en-MY" sz="2800" dirty="0" smtClean="0">
                <a:ln w="317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28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Ayat</a:t>
            </a: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18:</a:t>
            </a:r>
            <a:endParaRPr kumimoji="0" lang="en-MY" sz="2800" b="0" i="0" u="none" strike="noStrike" kern="1200" cap="none" spc="0" normalizeH="0" baseline="0" noProof="0" dirty="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uLnTx/>
              <a:uFillTx/>
              <a:latin typeface="Arial Black" pitchFamily="34" charset="0"/>
            </a:endParaRPr>
          </a:p>
        </p:txBody>
      </p:sp>
      <p:sp>
        <p:nvSpPr>
          <p:cNvPr id="4" name="Rectangle 3"/>
          <p:cNvSpPr/>
          <p:nvPr/>
        </p:nvSpPr>
        <p:spPr>
          <a:xfrm>
            <a:off x="116904" y="4149080"/>
            <a:ext cx="89916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i="1" dirty="0"/>
              <a:t>Allah </a:t>
            </a:r>
            <a:r>
              <a:rPr lang="en-US" sz="2400" i="1" dirty="0" err="1"/>
              <a:t>menerangkan</a:t>
            </a:r>
            <a:r>
              <a:rPr lang="en-US" sz="2400" i="1" dirty="0"/>
              <a:t> (</a:t>
            </a:r>
            <a:r>
              <a:rPr lang="en-US" sz="2400" i="1" dirty="0" err="1"/>
              <a:t>kepada</a:t>
            </a:r>
            <a:r>
              <a:rPr lang="en-US" sz="2400" i="1" dirty="0"/>
              <a:t> </a:t>
            </a:r>
            <a:r>
              <a:rPr lang="en-US" sz="2400" i="1" dirty="0" err="1"/>
              <a:t>sekalian</a:t>
            </a:r>
            <a:r>
              <a:rPr lang="en-US" sz="2400" i="1" dirty="0"/>
              <a:t> </a:t>
            </a:r>
            <a:r>
              <a:rPr lang="en-US" sz="2400" i="1" dirty="0" err="1"/>
              <a:t>makhlukNya</a:t>
            </a:r>
            <a:r>
              <a:rPr lang="en-US" sz="2400" i="1" dirty="0"/>
              <a:t> </a:t>
            </a:r>
            <a:r>
              <a:rPr lang="en-US" sz="2400" i="1" dirty="0" err="1"/>
              <a:t>dengan</a:t>
            </a:r>
            <a:r>
              <a:rPr lang="en-US" sz="2400" i="1" dirty="0"/>
              <a:t> </a:t>
            </a:r>
            <a:r>
              <a:rPr lang="en-US" sz="2400" i="1" dirty="0" err="1"/>
              <a:t>dalil-dalil</a:t>
            </a:r>
            <a:r>
              <a:rPr lang="en-US" sz="2400" i="1" dirty="0"/>
              <a:t> </a:t>
            </a:r>
            <a:r>
              <a:rPr lang="en-US" sz="2400" i="1" dirty="0" err="1"/>
              <a:t>dan</a:t>
            </a:r>
            <a:r>
              <a:rPr lang="en-US" sz="2400" i="1" dirty="0"/>
              <a:t> </a:t>
            </a:r>
            <a:r>
              <a:rPr lang="en-US" sz="2400" i="1" dirty="0" err="1"/>
              <a:t>bukti</a:t>
            </a:r>
            <a:r>
              <a:rPr lang="en-US" sz="2400" i="1" dirty="0"/>
              <a:t>), </a:t>
            </a:r>
            <a:r>
              <a:rPr lang="en-US" sz="2400" i="1" dirty="0" err="1"/>
              <a:t>bahawasanya</a:t>
            </a:r>
            <a:r>
              <a:rPr lang="en-US" sz="2400" i="1" dirty="0"/>
              <a:t> </a:t>
            </a:r>
            <a:r>
              <a:rPr lang="en-US" sz="2400" i="1" dirty="0" err="1"/>
              <a:t>tiada</a:t>
            </a:r>
            <a:r>
              <a:rPr lang="en-US" sz="2400" i="1" dirty="0"/>
              <a:t> </a:t>
            </a:r>
            <a:r>
              <a:rPr lang="en-US" sz="2400" i="1" dirty="0" err="1"/>
              <a:t>Tuhan</a:t>
            </a:r>
            <a:r>
              <a:rPr lang="en-US" sz="2400" i="1" dirty="0"/>
              <a:t> (yang </a:t>
            </a:r>
            <a:r>
              <a:rPr lang="en-US" sz="2400" i="1" dirty="0" err="1"/>
              <a:t>berhak</a:t>
            </a:r>
            <a:r>
              <a:rPr lang="en-US" sz="2400" i="1" dirty="0"/>
              <a:t> </a:t>
            </a:r>
            <a:r>
              <a:rPr lang="en-US" sz="2400" i="1" dirty="0" err="1"/>
              <a:t>disembah</a:t>
            </a:r>
            <a:r>
              <a:rPr lang="en-US" sz="2400" i="1" dirty="0"/>
              <a:t>) </a:t>
            </a:r>
            <a:r>
              <a:rPr lang="en-US" sz="2400" i="1" dirty="0" err="1"/>
              <a:t>melainkan</a:t>
            </a:r>
            <a:r>
              <a:rPr lang="en-US" sz="2400" i="1" dirty="0"/>
              <a:t> </a:t>
            </a:r>
            <a:r>
              <a:rPr lang="en-US" sz="2400" i="1" dirty="0" err="1"/>
              <a:t>Dia</a:t>
            </a:r>
            <a:r>
              <a:rPr lang="en-US" sz="2400" i="1" dirty="0"/>
              <a:t>, </a:t>
            </a:r>
            <a:r>
              <a:rPr lang="en-US" sz="2400" i="1" dirty="0" err="1"/>
              <a:t>dan</a:t>
            </a:r>
            <a:r>
              <a:rPr lang="en-US" sz="2400" i="1" dirty="0"/>
              <a:t> </a:t>
            </a:r>
            <a:r>
              <a:rPr lang="en-US" sz="2400" i="1" dirty="0" err="1"/>
              <a:t>para</a:t>
            </a:r>
            <a:r>
              <a:rPr lang="en-US" sz="2400" i="1" dirty="0"/>
              <a:t> </a:t>
            </a:r>
            <a:r>
              <a:rPr lang="en-US" sz="2400" i="1" dirty="0" err="1"/>
              <a:t>malaikat</a:t>
            </a:r>
            <a:r>
              <a:rPr lang="en-US" sz="2400" i="1" dirty="0"/>
              <a:t> </a:t>
            </a:r>
            <a:r>
              <a:rPr lang="en-US" sz="2400" i="1" dirty="0" err="1"/>
              <a:t>dan</a:t>
            </a:r>
            <a:r>
              <a:rPr lang="en-US" sz="2400" i="1" dirty="0"/>
              <a:t> orang-orang yang </a:t>
            </a:r>
            <a:r>
              <a:rPr lang="en-US" sz="2400" i="1" dirty="0" err="1"/>
              <a:t>berilmu</a:t>
            </a:r>
            <a:r>
              <a:rPr lang="en-US" sz="2400" i="1" dirty="0"/>
              <a:t> (</a:t>
            </a:r>
            <a:r>
              <a:rPr lang="en-US" sz="2400" i="1" dirty="0" err="1"/>
              <a:t>mengakui</a:t>
            </a:r>
            <a:r>
              <a:rPr lang="en-US" sz="2400" i="1" dirty="0"/>
              <a:t> </a:t>
            </a:r>
            <a:r>
              <a:rPr lang="en-US" sz="2400" i="1" dirty="0" err="1"/>
              <a:t>dan</a:t>
            </a:r>
            <a:r>
              <a:rPr lang="en-US" sz="2400" i="1" dirty="0"/>
              <a:t> </a:t>
            </a:r>
            <a:r>
              <a:rPr lang="en-US" sz="2400" i="1" dirty="0" err="1"/>
              <a:t>menegaskan</a:t>
            </a:r>
            <a:r>
              <a:rPr lang="en-US" sz="2400" i="1" dirty="0"/>
              <a:t> </a:t>
            </a:r>
            <a:r>
              <a:rPr lang="en-US" sz="2400" i="1" dirty="0" err="1"/>
              <a:t>juga</a:t>
            </a:r>
            <a:r>
              <a:rPr lang="en-US" sz="2400" i="1" dirty="0"/>
              <a:t> yang </a:t>
            </a:r>
            <a:r>
              <a:rPr lang="en-US" sz="2400" i="1" dirty="0" err="1"/>
              <a:t>demikian</a:t>
            </a:r>
            <a:r>
              <a:rPr lang="en-US" sz="2400" i="1" dirty="0"/>
              <a:t>); </a:t>
            </a:r>
            <a:r>
              <a:rPr lang="en-US" sz="2400" i="1" dirty="0" err="1"/>
              <a:t>tiada</a:t>
            </a:r>
            <a:r>
              <a:rPr lang="en-US" sz="2400" i="1" dirty="0"/>
              <a:t> </a:t>
            </a:r>
            <a:r>
              <a:rPr lang="en-US" sz="2400" i="1" dirty="0" err="1"/>
              <a:t>Tuhan</a:t>
            </a:r>
            <a:r>
              <a:rPr lang="en-US" sz="2400" i="1" dirty="0"/>
              <a:t> (yang </a:t>
            </a:r>
            <a:r>
              <a:rPr lang="en-US" sz="2400" i="1" dirty="0" err="1"/>
              <a:t>berhak</a:t>
            </a:r>
            <a:r>
              <a:rPr lang="en-US" sz="2400" i="1" dirty="0"/>
              <a:t> </a:t>
            </a:r>
            <a:r>
              <a:rPr lang="en-US" sz="2400" i="1" dirty="0" err="1"/>
              <a:t>disembah</a:t>
            </a:r>
            <a:r>
              <a:rPr lang="en-US" sz="2400" i="1" dirty="0"/>
              <a:t>) </a:t>
            </a:r>
            <a:r>
              <a:rPr lang="en-US" sz="2400" i="1" dirty="0" err="1"/>
              <a:t>melainkan</a:t>
            </a:r>
            <a:r>
              <a:rPr lang="en-US" sz="2400" i="1" dirty="0"/>
              <a:t> </a:t>
            </a:r>
            <a:r>
              <a:rPr lang="en-US" sz="2400" i="1" dirty="0" err="1"/>
              <a:t>Dia</a:t>
            </a:r>
            <a:r>
              <a:rPr lang="en-US" sz="2400" i="1" dirty="0"/>
              <a:t>; Yang </a:t>
            </a:r>
            <a:r>
              <a:rPr lang="en-US" sz="2400" i="1" dirty="0" err="1"/>
              <a:t>Maha</a:t>
            </a:r>
            <a:r>
              <a:rPr lang="en-US" sz="2400" i="1" dirty="0"/>
              <a:t> </a:t>
            </a:r>
            <a:r>
              <a:rPr lang="en-US" sz="2400" i="1" dirty="0" err="1"/>
              <a:t>Kuasa</a:t>
            </a:r>
            <a:r>
              <a:rPr lang="en-US" sz="2400" i="1" dirty="0"/>
              <a:t>, </a:t>
            </a:r>
            <a:r>
              <a:rPr lang="en-US" sz="2400" i="1" dirty="0" err="1"/>
              <a:t>lagi</a:t>
            </a:r>
            <a:r>
              <a:rPr lang="en-US" sz="2400" i="1" dirty="0"/>
              <a:t> </a:t>
            </a:r>
            <a:r>
              <a:rPr lang="en-US" sz="2400" i="1" dirty="0" err="1"/>
              <a:t>Maha</a:t>
            </a:r>
            <a:r>
              <a:rPr lang="en-US" sz="2400" i="1" dirty="0"/>
              <a:t> </a:t>
            </a:r>
            <a:r>
              <a:rPr lang="en-US" sz="2400" i="1" dirty="0" err="1"/>
              <a:t>Bijaksana</a:t>
            </a:r>
            <a:r>
              <a:rPr lang="en-US" sz="2400" i="1" dirty="0"/>
              <a:t>.</a:t>
            </a:r>
            <a:endParaRPr lang="en-MY" sz="2400" dirty="0"/>
          </a:p>
        </p:txBody>
      </p:sp>
      <p:sp>
        <p:nvSpPr>
          <p:cNvPr id="5" name="Rectangle 4"/>
          <p:cNvSpPr/>
          <p:nvPr/>
        </p:nvSpPr>
        <p:spPr>
          <a:xfrm>
            <a:off x="184212" y="1676400"/>
            <a:ext cx="8856984" cy="1569660"/>
          </a:xfrm>
          <a:prstGeom prst="rect">
            <a:avLst/>
          </a:prstGeom>
          <a:solidFill>
            <a:schemeClr val="bg1">
              <a:alpha val="40000"/>
            </a:schemeClr>
          </a:solidFill>
        </p:spPr>
        <p:txBody>
          <a:bodyPr wrap="square">
            <a:spAutoFit/>
          </a:bodyPr>
          <a:lstStyle/>
          <a:p>
            <a:pPr algn="ctr" rtl="1"/>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شَهِدَ اللَّهُ أَنَّهُ لَا إِلَٰهَ إِلَّا هُوَ وَالْمَلَائِكَةُ وَأُولُو الْعِلْمِ قَائِمًا بِالْقِسْطِ ۚ لَا إِلَٰهَ إِلَّا هُوَ الْعَزِيزُ </a:t>
            </a:r>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الْحَكِيمُ.</a:t>
            </a:r>
            <a:endParaRPr lang="ms-MY"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341787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1219200"/>
            <a:ext cx="8388424" cy="4154984"/>
          </a:xfrm>
          <a:prstGeom prst="rect">
            <a:avLst/>
          </a:prstGeom>
          <a:solidFill>
            <a:schemeClr val="accent6">
              <a:lumMod val="40000"/>
              <a:lumOff val="60000"/>
              <a:alpha val="37000"/>
            </a:schemeClr>
          </a:solidFill>
        </p:spPr>
        <p:txBody>
          <a:bodyPr wrap="square">
            <a:spAutoFit/>
          </a:bodyPr>
          <a:lstStyle/>
          <a:p>
            <a:pPr algn="ctr" rtl="1"/>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بَارَكَ اللهُ لِيْ وَلَكُمْ </a:t>
            </a:r>
            <a:r>
              <a:rPr lang="ar-SA"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a:t>
            </a:r>
            <a:r>
              <a:rPr lang="ar-SA"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لْقُرْآنِ </a:t>
            </a:r>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ms-MY" sz="44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341787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533400" y="1219200"/>
            <a:ext cx="8153400" cy="5078313"/>
          </a:xfrm>
          <a:prstGeom prst="rect">
            <a:avLst/>
          </a:prstGeom>
          <a:noFill/>
        </p:spPr>
        <p:txBody>
          <a:bodyPr wrap="square">
            <a:spAutoFit/>
          </a:bodyPr>
          <a:lstStyle/>
          <a:p>
            <a:pPr algn="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r">
              <a:defRPr/>
            </a:pP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33851682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628800"/>
            <a:ext cx="9144000" cy="2400657"/>
          </a:xfrm>
          <a:prstGeom prst="rect">
            <a:avLst/>
          </a:prstGeom>
          <a:noFill/>
        </p:spPr>
        <p:txBody>
          <a:bodyPr wrap="square">
            <a:spAutoFit/>
          </a:bodyPr>
          <a:lstStyle/>
          <a:p>
            <a:pPr algn="ctr" fontAlgn="auto">
              <a:spcBef>
                <a:spcPts val="0"/>
              </a:spcBef>
              <a:spcAft>
                <a:spcPts val="0"/>
              </a:spcAft>
              <a:defRPr/>
            </a:pPr>
            <a:r>
              <a:rPr lang="ar-SA" sz="15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الْحَمْدُ للهِ</a:t>
            </a:r>
            <a:endParaRPr lang="en-US" sz="15000" b="1" dirty="0">
              <a:ln w="3175" cmpd="sng">
                <a:solidFill>
                  <a:schemeClr val="tx1"/>
                </a:solidFill>
                <a:prstDash val="solid"/>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TextBox 3"/>
          <p:cNvSpPr txBox="1"/>
          <p:nvPr/>
        </p:nvSpPr>
        <p:spPr>
          <a:xfrm>
            <a:off x="0" y="4676943"/>
            <a:ext cx="9144000" cy="120032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n-US" sz="3600" b="1"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Segala</a:t>
            </a:r>
            <a:r>
              <a:rPr lang="en-US" sz="3600" b="1"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puji-pujian</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hanya</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endParaRPr lang="ar-SA"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a:p>
            <a:pPr algn="ctr" fontAlgn="auto">
              <a:spcBef>
                <a:spcPts val="0"/>
              </a:spcBef>
              <a:spcAft>
                <a:spcPts val="0"/>
              </a:spcAft>
              <a:defRPr/>
            </a:pP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Allah S.W.T.</a:t>
            </a:r>
            <a:endParaRPr lang="en-US" sz="3600" b="1"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602822" y="251937"/>
            <a:ext cx="792961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2341787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35454" cy="6858000"/>
          </a:xfrm>
          <a:prstGeom prst="rect">
            <a:avLst/>
          </a:prstGeom>
          <a:noFill/>
          <a:ln w="9525" algn="in">
            <a:noFill/>
            <a:miter lim="800000"/>
            <a:headEnd/>
            <a:tailEnd/>
          </a:ln>
          <a:effectLst/>
        </p:spPr>
      </p:pic>
    </p:spTree>
    <p:extLst>
      <p:ext uri="{BB962C8B-B14F-4D97-AF65-F5344CB8AC3E}">
        <p14:creationId xmlns:p14="http://schemas.microsoft.com/office/powerpoint/2010/main" val="3633565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5288" y="183232"/>
            <a:ext cx="8839200" cy="584775"/>
          </a:xfrm>
          <a:prstGeom prst="rect">
            <a:avLst/>
          </a:prstGeom>
        </p:spPr>
        <p:txBody>
          <a:bodyPr>
            <a:spAutoFit/>
          </a:bodyPr>
          <a:lstStyle/>
          <a:p>
            <a:pPr algn="ctr">
              <a:defRPr/>
            </a:pPr>
            <a:r>
              <a:rPr lang="en-US" sz="3200"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Pujian</a:t>
            </a:r>
            <a:r>
              <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200"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Kepada</a:t>
            </a:r>
            <a:r>
              <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S.W.T.</a:t>
            </a:r>
          </a:p>
        </p:txBody>
      </p:sp>
      <p:sp>
        <p:nvSpPr>
          <p:cNvPr id="4" name="Rectangle 3"/>
          <p:cNvSpPr/>
          <p:nvPr/>
        </p:nvSpPr>
        <p:spPr>
          <a:xfrm>
            <a:off x="378768" y="1565464"/>
            <a:ext cx="8460432" cy="2015936"/>
          </a:xfrm>
          <a:prstGeom prst="rect">
            <a:avLst/>
          </a:prstGeom>
          <a:solidFill>
            <a:schemeClr val="lt1">
              <a:alpha val="53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rtl="1">
              <a:defRPr/>
            </a:pPr>
            <a:r>
              <a:rPr lang="ar-SA" sz="12500" b="1" dirty="0" smtClean="0">
                <a:ln>
                  <a:solidFill>
                    <a:sysClr val="windowText" lastClr="000000"/>
                  </a:solidFill>
                </a:ln>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2" charset="-78"/>
                <a:cs typeface="Traditional Arabic" pitchFamily="2" charset="-78"/>
              </a:rPr>
              <a:t>الْحَمْدُ</a:t>
            </a:r>
            <a:r>
              <a:rPr lang="en-US" sz="12500" b="1" dirty="0" smtClean="0">
                <a:ln>
                  <a:solidFill>
                    <a:sysClr val="windowText" lastClr="000000"/>
                  </a:solidFill>
                </a:ln>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2" charset="-78"/>
                <a:cs typeface="Traditional Arabic" pitchFamily="2" charset="-78"/>
              </a:rPr>
              <a:t> </a:t>
            </a:r>
            <a:r>
              <a:rPr lang="ar-SA" sz="12500" b="1" dirty="0" smtClean="0">
                <a:ln>
                  <a:solidFill>
                    <a:sysClr val="windowText" lastClr="000000"/>
                  </a:solidFill>
                </a:ln>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2" charset="-78"/>
                <a:cs typeface="Traditional Arabic" pitchFamily="2" charset="-78"/>
              </a:rPr>
              <a:t>للهِ</a:t>
            </a:r>
            <a:endParaRPr lang="en-US" sz="12500" b="1" dirty="0">
              <a:ln>
                <a:solidFill>
                  <a:sysClr val="windowText" lastClr="000000"/>
                </a:solidFill>
              </a:ln>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5" name="TextBox 4"/>
          <p:cNvSpPr txBox="1"/>
          <p:nvPr/>
        </p:nvSpPr>
        <p:spPr>
          <a:xfrm>
            <a:off x="285720" y="4724400"/>
            <a:ext cx="8286808" cy="1323439"/>
          </a:xfrm>
          <a:prstGeom prst="rect">
            <a:avLst/>
          </a:prstGeom>
          <a:noFill/>
          <a:ln w="57150">
            <a:noFill/>
          </a:ln>
        </p:spPr>
        <p:txBody>
          <a:bodyPr wrap="square">
            <a:spAutoFit/>
          </a:bodyPr>
          <a:lstStyle/>
          <a:p>
            <a:pPr algn="ctr">
              <a:defRPr/>
            </a:pPr>
            <a:r>
              <a:rPr lang="en-US" sz="4000" b="1" dirty="0" err="1">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000" b="1" dirty="0">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smtClean="0">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000" b="1" dirty="0" smtClean="0">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smtClean="0">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000" b="1" dirty="0" smtClean="0">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smtClean="0">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000" b="1" dirty="0" smtClean="0">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endParaRPr lang="en-US" sz="4000" b="1" dirty="0">
              <a:ln w="28575">
                <a:solidFill>
                  <a:prstClr val="black"/>
                </a:solidFill>
              </a:ln>
              <a:solidFill>
                <a:prstClr val="white"/>
              </a:solidFill>
              <a:effectLst>
                <a:glow rad="139700">
                  <a:prstClr val="black">
                    <a:alpha val="4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341787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14348" y="235530"/>
            <a:ext cx="7500990" cy="646331"/>
          </a:xfrm>
          <a:prstGeom prst="rect">
            <a:avLst/>
          </a:prstGeom>
        </p:spPr>
        <p:txBody>
          <a:bodyPr wrap="square">
            <a:spAutoFit/>
          </a:bodyPr>
          <a:lstStyle/>
          <a:p>
            <a:pPr algn="ctr">
              <a:defRPr/>
            </a:pPr>
            <a:r>
              <a:rPr lang="en-US" sz="36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Syahadah</a:t>
            </a:r>
            <a:endParaRPr lang="en-US" sz="36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302568" y="2018670"/>
            <a:ext cx="8460432" cy="1569660"/>
          </a:xfrm>
          <a:prstGeom prst="rect">
            <a:avLst/>
          </a:prstGeom>
          <a:solidFill>
            <a:schemeClr val="lt1">
              <a:alpha val="53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وَأَشْهَدُ أَنْ لَّا إِلَهَ إِلَّا اللهُ وَحْدَهُ لَا شَرِيْكَ لَهُ، </a:t>
            </a:r>
            <a:endParaRPr lang="ar-SA"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rtl="1"/>
            <a:r>
              <a:rPr lang="ar-SA"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وَأَشْهَدُ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أَنَّ سَيِّدَنَا مُحَمَّدًا عَبْدُهُ وَرَسُوْلُهُ. </a:t>
            </a:r>
            <a:endParaRPr lang="ms-MY" sz="4800" dirty="0">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381000" y="4502730"/>
            <a:ext cx="8286808" cy="1446550"/>
          </a:xfrm>
          <a:prstGeom prst="rect">
            <a:avLst/>
          </a:prstGeom>
          <a:noFill/>
          <a:ln w="57150">
            <a:noFill/>
          </a:ln>
        </p:spPr>
        <p:txBody>
          <a:bodyPr wrap="square">
            <a:spAutoFit/>
          </a:bodyPr>
          <a:lstStyle/>
          <a:p>
            <a:pPr algn="ctr">
              <a:defRPr/>
            </a:pP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keEsaan-Nya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2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a:t>
            </a:r>
            <a:r>
              <a:rPr lang="ar-SA" sz="22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rPr>
              <a:t>-</a:t>
            </a:r>
            <a:r>
              <a:rPr lang="en-US" sz="22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a:t>
            </a:r>
            <a:r>
              <a:rPr lang="en-US" sz="22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2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341787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504" y="-27384"/>
            <a:ext cx="8892480"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Atas</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304800" y="1908156"/>
            <a:ext cx="8460432" cy="1569660"/>
          </a:xfrm>
          <a:prstGeom prst="rect">
            <a:avLst/>
          </a:prstGeom>
          <a:solidFill>
            <a:schemeClr val="lt1">
              <a:alpha val="53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صَلِّ وَسَلِّمْ وَبَارِكْ عَلَى سَيِّدِنَا مُحَمَّدٍ، وَعَلَى آلِهِ وَأَصْحَابِهِ وَأَتْبَاعِهِ إِلَى يَوْمِ الدِّيْنِ.</a:t>
            </a:r>
            <a:endParaRPr lang="ms-MY" sz="4800" dirty="0">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5" name="TextBox 4"/>
          <p:cNvSpPr txBox="1"/>
          <p:nvPr/>
        </p:nvSpPr>
        <p:spPr>
          <a:xfrm>
            <a:off x="381000" y="4239816"/>
            <a:ext cx="8286808" cy="1938992"/>
          </a:xfrm>
          <a:prstGeom prst="rect">
            <a:avLst/>
          </a:prstGeom>
          <a:noFill/>
          <a:ln w="57150">
            <a:noFill/>
          </a:ln>
        </p:spPr>
        <p:txBody>
          <a:bodyPr wrap="square">
            <a:spAutoFit/>
          </a:bodyPr>
          <a:lstStyle/>
          <a:p>
            <a:pPr algn="ctr">
              <a:defRPr/>
            </a:pP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sejahtera</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hambaMu</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rasulMu</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4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4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pengikut</a:t>
            </a:r>
            <a:r>
              <a:rPr lang="en-US" sz="24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Baginda</a:t>
            </a:r>
            <a:r>
              <a:rPr lang="en-US" sz="24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4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4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kemudian</a:t>
            </a:r>
            <a:r>
              <a:rPr lang="en-US" sz="24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4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341787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83568" y="188640"/>
            <a:ext cx="7500990" cy="584775"/>
          </a:xfrm>
          <a:prstGeom prst="rect">
            <a:avLst/>
          </a:prstGeom>
        </p:spPr>
        <p:txBody>
          <a:bodyPr wrap="square">
            <a:spAutoFit/>
          </a:bodyPr>
          <a:lstStyle/>
          <a:p>
            <a:pPr algn="ctr">
              <a:defRPr/>
            </a:pPr>
            <a:r>
              <a:rPr lang="en-US" sz="3200" dirty="0" err="1" smtClean="0">
                <a:ln>
                  <a:solidFill>
                    <a:sysClr val="windowText" lastClr="000000"/>
                  </a:solidFill>
                </a:ln>
                <a:solidFill>
                  <a:srgbClr val="F79646">
                    <a:lumMod val="20000"/>
                    <a:lumOff val="80000"/>
                  </a:srgbClr>
                </a:solidFill>
                <a:effectLst>
                  <a:glow rad="101600">
                    <a:prstClr val="black">
                      <a:alpha val="60000"/>
                    </a:prstClr>
                  </a:glow>
                  <a:outerShdw blurRad="38100" dist="38100" dir="2700000" algn="tl">
                    <a:srgbClr val="000000">
                      <a:alpha val="43137"/>
                    </a:srgbClr>
                  </a:outerShdw>
                </a:effectLst>
                <a:latin typeface="Arial Black" pitchFamily="34" charset="0"/>
              </a:rPr>
              <a:t>Pesanan</a:t>
            </a:r>
            <a:r>
              <a:rPr lang="en-US" sz="3200" dirty="0" smtClean="0">
                <a:ln>
                  <a:solidFill>
                    <a:sysClr val="windowText" lastClr="000000"/>
                  </a:solidFill>
                </a:ln>
                <a:solidFill>
                  <a:srgbClr val="F79646">
                    <a:lumMod val="20000"/>
                    <a:lumOff val="80000"/>
                  </a:srgbClr>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rgbClr val="F79646">
                    <a:lumMod val="20000"/>
                    <a:lumOff val="80000"/>
                  </a:srgbClr>
                </a:solidFill>
                <a:effectLst>
                  <a:glow rad="101600">
                    <a:prstClr val="black">
                      <a:alpha val="60000"/>
                    </a:prstClr>
                  </a:glow>
                  <a:outerShdw blurRad="38100" dist="38100" dir="2700000" algn="tl">
                    <a:srgbClr val="000000">
                      <a:alpha val="43137"/>
                    </a:srgbClr>
                  </a:outerShdw>
                </a:effectLst>
                <a:latin typeface="Arial Black" pitchFamily="34" charset="0"/>
              </a:rPr>
              <a:t>Taqwa</a:t>
            </a:r>
            <a:endParaRPr lang="en-US" sz="3200" dirty="0">
              <a:ln>
                <a:solidFill>
                  <a:sysClr val="windowText" lastClr="000000"/>
                </a:solidFill>
              </a:ln>
              <a:solidFill>
                <a:srgbClr val="F79646">
                  <a:lumMod val="20000"/>
                  <a:lumOff val="80000"/>
                </a:srgbClr>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228600" y="1971780"/>
            <a:ext cx="8686800" cy="1569660"/>
          </a:xfrm>
          <a:prstGeom prst="rect">
            <a:avLst/>
          </a:prstGeom>
          <a:solidFill>
            <a:schemeClr val="lt1">
              <a:alpha val="65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اتَّقُوا اللهَ، أُوْصِيْكُمْ وَنَفْسِيْ بِتَقْوَى اللهِ </a:t>
            </a:r>
            <a:endParaRPr lang="en-US"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rtl="1"/>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وَطَاعَتِهِ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لَعَلَّكُمْ تُفْلِحُوْنَ.</a:t>
            </a:r>
            <a:endParaRPr lang="en-US" sz="4800"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0" y="4149839"/>
            <a:ext cx="9144000" cy="2246769"/>
          </a:xfrm>
          <a:prstGeom prst="rect">
            <a:avLst/>
          </a:prstGeom>
          <a:noFill/>
          <a:ln w="9525">
            <a:noFill/>
          </a:ln>
        </p:spPr>
        <p:txBody>
          <a:bodyPr wrap="square">
            <a:spAutoFit/>
          </a:bodyPr>
          <a:lstStyle/>
          <a:p>
            <a:pPr algn="ctr">
              <a:defRPr/>
            </a:pP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saya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saya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sekalian</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untuk</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dengan</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bersungguh-sungguh</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mentaatiNya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telah</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orang yang </a:t>
            </a:r>
            <a:r>
              <a:rPr lang="en-US" sz="2800" b="1" dirty="0" err="1"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a:t>
            </a:r>
            <a:r>
              <a:rPr lang="en-US" sz="2800" b="1" dirty="0" smtClean="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t>
            </a:r>
            <a:endParaRPr lang="en-US" sz="2800" b="1" dirty="0">
              <a:ln w="19050"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34178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179512" y="1435788"/>
            <a:ext cx="8830566" cy="3212412"/>
          </a:xfrm>
          <a:prstGeom prst="rect">
            <a:avLst/>
          </a:prstGeom>
          <a:noFill/>
          <a:ln w="9525">
            <a:noFill/>
            <a:miter lim="800000"/>
            <a:headEnd/>
            <a:tailEnd/>
          </a:ln>
        </p:spPr>
      </p:pic>
      <p:sp>
        <p:nvSpPr>
          <p:cNvPr id="6" name="TextBox 5"/>
          <p:cNvSpPr txBox="1"/>
          <p:nvPr/>
        </p:nvSpPr>
        <p:spPr>
          <a:xfrm>
            <a:off x="5724128" y="4181018"/>
            <a:ext cx="3384260" cy="400110"/>
          </a:xfrm>
          <a:prstGeom prst="rect">
            <a:avLst/>
          </a:prstGeom>
          <a:noFill/>
        </p:spPr>
        <p:txBody>
          <a:bodyPr wrap="none">
            <a:spAutoFit/>
          </a:bodyPr>
          <a:lstStyle/>
          <a:p>
            <a:pPr algn="ctr">
              <a:defRPr/>
            </a:pP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Surah</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Al-</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Ahzab</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 </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Ayat</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56)</a:t>
            </a:r>
          </a:p>
        </p:txBody>
      </p:sp>
      <p:sp>
        <p:nvSpPr>
          <p:cNvPr id="7" name="Rectangle 6"/>
          <p:cNvSpPr/>
          <p:nvPr/>
        </p:nvSpPr>
        <p:spPr>
          <a:xfrm>
            <a:off x="142844" y="4509120"/>
            <a:ext cx="8929654" cy="2308324"/>
          </a:xfrm>
          <a:prstGeom prst="rect">
            <a:avLst/>
          </a:prstGeom>
          <a:noFill/>
        </p:spPr>
        <p:txBody>
          <a:bodyPr wrap="square">
            <a:spAutoFit/>
          </a:bodyPr>
          <a:lstStyle/>
          <a:p>
            <a:pPr algn="ctr">
              <a:defRPr/>
            </a:pP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Dan </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Para </a:t>
            </a: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p>
          <a:p>
            <a:pPr algn="ctr">
              <a:defRPr/>
            </a:pP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endPar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endParaRPr>
          </a:p>
          <a:p>
            <a:pPr algn="ctr">
              <a:defRPr/>
            </a:pP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
        <p:nvSpPr>
          <p:cNvPr id="10" name="Round Diagonal Corner Rectangle 9"/>
          <p:cNvSpPr/>
          <p:nvPr/>
        </p:nvSpPr>
        <p:spPr>
          <a:xfrm>
            <a:off x="2627784" y="116633"/>
            <a:ext cx="6048672" cy="1512167"/>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err="1" smtClean="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200" dirty="0" smtClean="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9" name="Notched Right Arrow 8"/>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354882994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lum contrast="40000"/>
          </a:blip>
          <a:srcRect/>
          <a:stretch>
            <a:fillRect/>
          </a:stretch>
        </p:blipFill>
        <p:spPr bwMode="auto">
          <a:xfrm>
            <a:off x="1" y="1071546"/>
            <a:ext cx="8715372" cy="5286388"/>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smtClean="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266052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ms-MY" smtClean="0"/>
          </a:p>
        </p:txBody>
      </p:sp>
      <p:sp>
        <p:nvSpPr>
          <p:cNvPr id="32771" name="Content Placeholder 2"/>
          <p:cNvSpPr>
            <a:spLocks noGrp="1"/>
          </p:cNvSpPr>
          <p:nvPr>
            <p:ph idx="1"/>
          </p:nvPr>
        </p:nvSpPr>
        <p:spPr>
          <a:xfrm>
            <a:off x="457200" y="2027238"/>
            <a:ext cx="8229600" cy="4525962"/>
          </a:xfrm>
        </p:spPr>
        <p:txBody>
          <a:bodyPr/>
          <a:lstStyle/>
          <a:p>
            <a:endParaRPr lang="ms-MY" smtClean="0"/>
          </a:p>
        </p:txBody>
      </p:sp>
      <p:pic>
        <p:nvPicPr>
          <p:cNvPr id="32772"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4572049"/>
            <a:ext cx="8555511" cy="156966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berilah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keredhaan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ke</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atas</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Khalifah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ar-rasyidin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Abu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Bakar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Omar,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Uthman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Ali,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seluruh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sahabat-sahabatnya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serta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pengikut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pengikut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Baginda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hingga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hari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pembalasan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p>
        </p:txBody>
      </p:sp>
      <p:sp>
        <p:nvSpPr>
          <p:cNvPr id="6" name="Rectangle 5"/>
          <p:cNvSpPr/>
          <p:nvPr/>
        </p:nvSpPr>
        <p:spPr>
          <a:xfrm>
            <a:off x="238125" y="1457325"/>
            <a:ext cx="8532813" cy="30464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وَارْضَ اللَّهُمَّ عَنِ الْخُلَفَاءِ الرَّاشِدِيْنَ الْمَهْدِيِّيْنَ، سَادَتِنَا أَبِيْ بَكْرٍ وَعُمَرَ وَعُثْمَانَ وَعَلِيّ، وَعَنْ بَقِيَّةِ الصَّحَابَةِ أَجْمَعِيْنَ، وَعَنِ التَّابِعيْنَ وَتَابِعِى التَّابِعِيْنَ بِإِحْسَانٍ إِلَى يَوْمِ الدِّيْن.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292982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2050"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3856980"/>
            <a:ext cx="8555511" cy="1938992"/>
          </a:xfrm>
          <a:prstGeom prst="rect">
            <a:avLst/>
          </a:prstGeom>
          <a:gradFill>
            <a:gsLst>
              <a:gs pos="38000">
                <a:schemeClr val="dk1">
                  <a:tint val="50000"/>
                  <a:satMod val="300000"/>
                  <a:alpha val="30000"/>
                </a:schemeClr>
              </a:gs>
              <a:gs pos="35000">
                <a:schemeClr val="dk1">
                  <a:tint val="37000"/>
                  <a:satMod val="30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wrap="square">
            <a:spAutoFit/>
          </a:bodyPr>
          <a:lstStyle/>
          <a:p>
            <a:pPr algn="ct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endPar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endParaRPr>
          </a:p>
        </p:txBody>
      </p:sp>
      <p:sp>
        <p:nvSpPr>
          <p:cNvPr id="6" name="Rectangle 5"/>
          <p:cNvSpPr/>
          <p:nvPr/>
        </p:nvSpPr>
        <p:spPr>
          <a:xfrm>
            <a:off x="251521" y="1484784"/>
            <a:ext cx="8532440"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 وَالمُسْلِمِيْنَ وَالْمُسْلِمَاتِ الأَحْيَاءِ مِنْهُمْ وَالأَمْوَات</a:t>
            </a:r>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smtClean="0">
              <a:solidFill>
                <a:prstClr val="black"/>
              </a:solidFill>
              <a:effectLst>
                <a:outerShdw blurRad="38100" dist="38100" dir="2700000" algn="tl">
                  <a:srgbClr val="000000">
                    <a:alpha val="43137"/>
                  </a:srgbClr>
                </a:outerShdw>
              </a:effectLst>
            </a:endParaRPr>
          </a:p>
          <a:p>
            <a:pPr algn="ctr" rtl="1"/>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سَمِيْعٌ قَرِيْبٌ مُجِيْبُ الدَّعَوَات. </a:t>
            </a:r>
            <a:endParaRPr lang="en-US"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10978013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2050"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9512" y="1556792"/>
            <a:ext cx="8784976" cy="212365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EG"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أَلِّفْ بَيْنَ قُلُوْبِنَا، وَأَصْلِحْ ذَاتَ بَيْنِنَا، وَاجْعَلْنَا مِنَ الرَّاشِدِيْن. اللَّهُمَّ أَحْسِنْ عَاقِبَتَنَا فِى الأُمُوْرِ كُلِّهَا، وَأَجِرْنَا مِنْ خِزْيِ الدُّنْيَا وَعَذَابِ الأَخِرَة، يَا رَبَّ </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الْعَالَمِيْن.</a:t>
            </a:r>
            <a:endParaRPr lang="en-US"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6" name="Rectangle 5"/>
          <p:cNvSpPr/>
          <p:nvPr/>
        </p:nvSpPr>
        <p:spPr>
          <a:xfrm>
            <a:off x="179512" y="3775680"/>
            <a:ext cx="8712968" cy="267765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Ya</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lembutkanlah</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hati-hati</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perbaikilah</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hubungan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antara</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Dan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jadilah</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golongan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yang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mendapat</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bimbingan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daripadaMu</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Ya</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Perelokkan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kesudahan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dalam</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segala</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hal</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semuanya</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lindungilah</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daripada</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kehinaan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di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dunia</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di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akhirat</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Wahai</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Tuhan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sekalian</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alam</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t>
            </a:r>
            <a:endParaRPr lang="ms-MY"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348318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6696" y="200015"/>
            <a:ext cx="7715304"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762249"/>
            <a:ext cx="9144000" cy="1754326"/>
          </a:xfrm>
          <a:prstGeom prst="rect">
            <a:avLst/>
          </a:prstGeom>
          <a:no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أَن لآ إِلَهَ إِلاَّ اللهُ وَحْدَهُ لاَ شَرِيْكَ لَهُ، </a:t>
            </a:r>
            <a:endPar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مُحَمَّدًا عَبْدُهُ وَرَسُوْلُهُ</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5" name="TextBox 4"/>
          <p:cNvSpPr txBox="1"/>
          <p:nvPr/>
        </p:nvSpPr>
        <p:spPr>
          <a:xfrm>
            <a:off x="0" y="4278575"/>
            <a:ext cx="9144000" cy="224676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itu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341787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r="2687"/>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12309219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4916"/>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2078714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4"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0"/>
          <p:cNvSpPr txBox="1">
            <a:spLocks noChangeArrowheads="1"/>
          </p:cNvSpPr>
          <p:nvPr/>
        </p:nvSpPr>
        <p:spPr bwMode="auto">
          <a:xfrm>
            <a:off x="204057" y="685800"/>
            <a:ext cx="8735886" cy="5447645"/>
          </a:xfrm>
          <a:prstGeom prst="rect">
            <a:avLst/>
          </a:prstGeom>
          <a:gradFill>
            <a:gsLst>
              <a:gs pos="0">
                <a:schemeClr val="accent4">
                  <a:tint val="50000"/>
                  <a:satMod val="300000"/>
                  <a:alpha val="6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rtl="1">
              <a:defRPr/>
            </a:pPr>
            <a:endParaRPr lang="en-US"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rtl="1">
              <a:defRPr/>
            </a:pP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a:t>
            </a:r>
            <a:r>
              <a:rPr lang="ar-SA"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اغْفِرْلَنَا ذُنُوْبَنَا وَلِوَالِدِيْنَا</a:t>
            </a:r>
            <a:r>
              <a:rPr lang="ar-SA"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SA"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وَلِإِخْوَانِنَا الَّذِيْنَ </a:t>
            </a:r>
            <a:r>
              <a:rPr lang="ar-SA"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سَبَقُونَا </a:t>
            </a:r>
            <a:r>
              <a:rPr lang="ar-SA"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بِالإِيمَانِ، وَلَا </a:t>
            </a:r>
            <a:r>
              <a:rPr lang="ar-SA"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تَجْعَلْ فِي </a:t>
            </a:r>
            <a:r>
              <a:rPr lang="ar-SA"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قُلُوْبِنَا غِلَّا لِلَّذِيْنَ أَمَنُوْا، رَبَّنَا إِنَّكَ رَءُوْفُ الرَّحِيْم.</a:t>
            </a:r>
            <a:endParaRPr lang="en-US"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rtl="1">
              <a:defRPr/>
            </a:pP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a:t>
            </a: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آتِنَا فِي الدُّنْيَا حَسَنَةً وَفِي الآخِرَةِ حَسَنَةً  وَقِنَا عَذَابَ النَّارِ. وَصَلَّى اللهُ عَلىَ سَيِّدِنَا مُحَمَّدٍ وَعَلىَ </a:t>
            </a: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آلِهِ </a:t>
            </a: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وَصَحْبِهِ وَسَلَّمْ. وَالْحَمْدُ للهِ رَبِّ الْعَالَمِيْنَ</a:t>
            </a: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endParaRPr lang="en-US"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rtl="1" fontAlgn="base">
              <a:spcBef>
                <a:spcPct val="0"/>
              </a:spcBef>
              <a:spcAft>
                <a:spcPct val="0"/>
              </a:spcAft>
              <a:defRPr/>
            </a:pPr>
            <a:endParaRPr lang="en-US" sz="2400" b="1" dirty="0" smtClean="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endParaRPr>
          </a:p>
          <a:p>
            <a:pPr algn="ctr" fontAlgn="base">
              <a:spcBef>
                <a:spcPct val="0"/>
              </a:spcBef>
              <a:spcAft>
                <a:spcPct val="0"/>
              </a:spcAft>
              <a:defRPr/>
            </a:pPr>
            <a:r>
              <a:rPr lang="en-US" sz="2400" b="1" dirty="0" err="1" smtClean="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smtClean="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Allah </a:t>
            </a:r>
            <a:r>
              <a:rPr lang="en-US" sz="2400" b="1" dirty="0" smtClean="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a:p>
            <a:pPr algn="ctr" fontAlgn="base">
              <a:spcBef>
                <a:spcPct val="0"/>
              </a:spcBef>
              <a:spcAft>
                <a:spcPct val="0"/>
              </a:spcAft>
              <a:defRPr/>
            </a:pP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Ampunilah</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dosa-dosa</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dosa</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ibu</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bapa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saudara-saudara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kami yang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beriman</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peliharalah</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hati-hati</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Sesungguhnya</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Engkau</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Maha</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Pengasih</a:t>
            </a:r>
            <a:endPar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endParaRPr>
          </a:p>
          <a:p>
            <a:pPr algn="ctr" fontAlgn="base">
              <a:spcBef>
                <a:spcPct val="0"/>
              </a:spcBef>
              <a:spcAft>
                <a:spcPct val="0"/>
              </a:spcAft>
              <a:defRPr/>
            </a:pPr>
            <a:r>
              <a:rPr lang="en-US" sz="20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0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2000" b="1" dirty="0" err="1"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endPar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endParaRPr>
          </a:p>
        </p:txBody>
      </p:sp>
    </p:spTree>
    <p:extLst>
      <p:ext uri="{BB962C8B-B14F-4D97-AF65-F5344CB8AC3E}">
        <p14:creationId xmlns:p14="http://schemas.microsoft.com/office/powerpoint/2010/main" val="1395602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584385"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Wahai</a:t>
            </a:r>
            <a:r>
              <a:rPr lang="en-US" sz="5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t>
            </a:r>
            <a:r>
              <a:rPr lang="en-US" sz="5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Hamba-hamba</a:t>
            </a:r>
            <a:r>
              <a:rPr lang="en-US" sz="5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Allah….</a:t>
            </a:r>
          </a:p>
        </p:txBody>
      </p:sp>
      <p:sp>
        <p:nvSpPr>
          <p:cNvPr id="4" name="Rectangle 3"/>
          <p:cNvSpPr/>
          <p:nvPr/>
        </p:nvSpPr>
        <p:spPr>
          <a:xfrm>
            <a:off x="179512" y="1508518"/>
            <a:ext cx="8858280"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Sesungguhnya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ALLAH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menyuruh</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berlaku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adil</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berbuat</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serta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memberi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bantuan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kaum</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kerabat</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melarang</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daripada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melakukan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perbuatan-perbuatan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keji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mungkar</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serta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kezaliman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Ia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mengajar</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kamu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dengan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suruhan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larangannya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ini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supaya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kamu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mengambil</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peringatan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mematuhinya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1000850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
        <p:nvSpPr>
          <p:cNvPr id="3" name="Rectangle 2"/>
          <p:cNvSpPr>
            <a:spLocks noChangeArrowheads="1"/>
          </p:cNvSpPr>
          <p:nvPr/>
        </p:nvSpPr>
        <p:spPr bwMode="auto">
          <a:xfrm>
            <a:off x="381000" y="1322744"/>
            <a:ext cx="8382000" cy="5230456"/>
          </a:xfrm>
          <a:prstGeom prst="rect">
            <a:avLst/>
          </a:prstGeom>
          <a:gradFill flip="none" rotWithShape="1">
            <a:gsLst>
              <a:gs pos="93000">
                <a:srgbClr val="03D4A8">
                  <a:alpha val="0"/>
                </a:srgbClr>
              </a:gs>
              <a:gs pos="25000">
                <a:srgbClr val="21D6E0"/>
              </a:gs>
              <a:gs pos="75000">
                <a:srgbClr val="0087E6"/>
              </a:gs>
              <a:gs pos="100000">
                <a:srgbClr val="005CBF"/>
              </a:gs>
            </a:gsLst>
            <a:path path="rect">
              <a:fillToRect l="100000" t="100000"/>
            </a:path>
            <a:tileRect r="-100000" b="-100000"/>
          </a:gradFill>
          <a:ln>
            <a:headEnd/>
            <a:tailEnd/>
          </a:ln>
        </p:spPr>
        <p:style>
          <a:lnRef idx="1">
            <a:schemeClr val="accent1"/>
          </a:lnRef>
          <a:fillRef idx="2">
            <a:schemeClr val="accent1"/>
          </a:fillRef>
          <a:effectRef idx="1">
            <a:schemeClr val="accent1"/>
          </a:effectRef>
          <a:fontRef idx="minor">
            <a:schemeClr val="dk1"/>
          </a:fontRef>
        </p:style>
        <p:txBody>
          <a:bodyPr/>
          <a:lstStyle/>
          <a:p>
            <a:pPr marL="419100" indent="-382588" algn="ctr" eaLnBrk="0" hangingPunct="0">
              <a:lnSpc>
                <a:spcPct val="90000"/>
              </a:lnSpc>
              <a:defRPr/>
            </a:pPr>
            <a:r>
              <a:rPr lang="en-US" sz="3000" b="1" i="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err="1"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endPar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endParaRPr>
          </a:p>
          <a:p>
            <a:pPr marL="419100" indent="-382588" algn="ctr" eaLnBrk="0" hangingPunct="0">
              <a:lnSpc>
                <a:spcPct val="90000"/>
              </a:lnSpc>
              <a:defRPr/>
            </a:pPr>
            <a:r>
              <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Bersyukurlah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Atas</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Nikmat-nikmatNya</a:t>
            </a:r>
            <a:r>
              <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Menambahkan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Lagi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Pohonlah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endPar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endParaRPr>
          </a:p>
          <a:p>
            <a:pPr marL="419100" indent="-382588" algn="ctr" eaLnBrk="0" hangingPunct="0">
              <a:lnSpc>
                <a:spcPct val="90000"/>
              </a:lnSpc>
              <a:defRPr/>
            </a:pPr>
            <a:r>
              <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Dari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Kelebihannya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Diberikannya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Sesungguhnya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Lebih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Besar</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Faedah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Kesannya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Ingatlah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Mengetahui</a:t>
            </a:r>
            <a:r>
              <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Apa</a:t>
            </a:r>
            <a:r>
              <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Yang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Kerjakan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
            </a:r>
          </a:p>
        </p:txBody>
      </p:sp>
      <p:sp>
        <p:nvSpPr>
          <p:cNvPr id="4" name="Rectangle 3"/>
          <p:cNvSpPr/>
          <p:nvPr/>
        </p:nvSpPr>
        <p:spPr>
          <a:xfrm>
            <a:off x="395536"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Maka Ingatlah Allah Yang Maha Agung </a:t>
            </a:r>
            <a:endPar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endParaRPr>
          </a:p>
        </p:txBody>
      </p:sp>
    </p:spTree>
    <p:extLst>
      <p:ext uri="{BB962C8B-B14F-4D97-AF65-F5344CB8AC3E}">
        <p14:creationId xmlns:p14="http://schemas.microsoft.com/office/powerpoint/2010/main" val="3192084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800" y="381000"/>
            <a:ext cx="8534400" cy="2743200"/>
          </a:xfrm>
          <a:prstGeom prst="rect">
            <a:avLst/>
          </a:prstGeom>
          <a:solidFill>
            <a:schemeClr val="accent2">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prstClr val="black"/>
                </a:solidFill>
                <a:latin typeface="Bernard MT Condensed" pitchFamily="18" charset="0"/>
              </a:rPr>
              <a:t>Dirikan</a:t>
            </a:r>
            <a:r>
              <a:rPr lang="en-US" sz="4000" dirty="0" smtClean="0">
                <a:solidFill>
                  <a:prstClr val="black"/>
                </a:solidFill>
                <a:latin typeface="Bernard MT Condensed" pitchFamily="18" charset="0"/>
              </a:rPr>
              <a:t> </a:t>
            </a:r>
            <a:r>
              <a:rPr lang="en-US" sz="4000" dirty="0" err="1" smtClean="0">
                <a:solidFill>
                  <a:prstClr val="black"/>
                </a:solidFill>
                <a:latin typeface="Bernard MT Condensed" pitchFamily="18" charset="0"/>
              </a:rPr>
              <a:t>Solat</a:t>
            </a:r>
            <a:r>
              <a:rPr lang="en-US" sz="4000" dirty="0" smtClean="0">
                <a:solidFill>
                  <a:prstClr val="black"/>
                </a:solidFill>
                <a:latin typeface="Bernard MT Condensed" pitchFamily="18" charset="0"/>
              </a:rPr>
              <a:t>….</a:t>
            </a:r>
          </a:p>
          <a:p>
            <a:pPr algn="ctr"/>
            <a:endParaRPr lang="en-US" sz="3200" dirty="0" smtClean="0">
              <a:solidFill>
                <a:prstClr val="black"/>
              </a:solidFill>
              <a:latin typeface="Bernard MT Condensed" pitchFamily="18" charset="0"/>
            </a:endParaRPr>
          </a:p>
          <a:p>
            <a:pPr algn="ctr"/>
            <a:r>
              <a:rPr lang="en-US" sz="3200" b="1" i="1" dirty="0" err="1" smtClean="0">
                <a:solidFill>
                  <a:prstClr val="black"/>
                </a:solidFill>
                <a:latin typeface="Constantia" pitchFamily="18" charset="0"/>
              </a:rPr>
              <a:t>Lurus</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dan</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betulkan</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saf</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anda</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kerana</a:t>
            </a:r>
            <a:endParaRPr lang="en-US" sz="3200" b="1" i="1" dirty="0" smtClean="0">
              <a:solidFill>
                <a:prstClr val="black"/>
              </a:solidFill>
              <a:latin typeface="Constantia" pitchFamily="18" charset="0"/>
            </a:endParaRPr>
          </a:p>
          <a:p>
            <a:pPr algn="ct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saf</a:t>
            </a:r>
            <a:r>
              <a:rPr lang="en-US" sz="3200" b="1" i="1" dirty="0" smtClean="0">
                <a:solidFill>
                  <a:prstClr val="black"/>
                </a:solidFill>
                <a:latin typeface="Constantia" pitchFamily="18" charset="0"/>
              </a:rPr>
              <a:t> yang </a:t>
            </a:r>
            <a:r>
              <a:rPr lang="en-US" sz="3200" b="1" i="1" dirty="0" err="1" smtClean="0">
                <a:solidFill>
                  <a:prstClr val="black"/>
                </a:solidFill>
                <a:latin typeface="Constantia" pitchFamily="18" charset="0"/>
              </a:rPr>
              <a:t>lurus</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termasuk</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dalam</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kesempurnaan</a:t>
            </a:r>
            <a:r>
              <a:rPr lang="en-US" sz="3200" b="1" i="1" dirty="0" smtClean="0">
                <a:solidFill>
                  <a:prstClr val="black"/>
                </a:solidFill>
                <a:latin typeface="Constantia" pitchFamily="18" charset="0"/>
              </a:rPr>
              <a:t> </a:t>
            </a:r>
            <a:r>
              <a:rPr lang="en-US" sz="3200" b="1" i="1" dirty="0" err="1" smtClean="0">
                <a:solidFill>
                  <a:prstClr val="black"/>
                </a:solidFill>
                <a:latin typeface="Constantia" pitchFamily="18" charset="0"/>
              </a:rPr>
              <a:t>solat</a:t>
            </a:r>
            <a:r>
              <a:rPr lang="en-US" sz="3200" b="1" i="1" dirty="0" smtClean="0">
                <a:solidFill>
                  <a:prstClr val="black"/>
                </a:solidFill>
                <a:latin typeface="Constantia" pitchFamily="18" charset="0"/>
              </a:rPr>
              <a:t>.</a:t>
            </a:r>
            <a:endParaRPr lang="en-US" sz="3200" b="1" i="1" dirty="0">
              <a:solidFill>
                <a:prstClr val="black"/>
              </a:solidFill>
              <a:latin typeface="Constantia" pitchFamily="18" charset="0"/>
            </a:endParaRPr>
          </a:p>
        </p:txBody>
      </p:sp>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r" fontAlgn="base">
              <a:spcBef>
                <a:spcPct val="0"/>
              </a:spcBef>
              <a:spcAft>
                <a:spcPct val="0"/>
              </a:spcAft>
            </a:pPr>
            <a:r>
              <a:rPr lang="ar-SA" sz="1000" smtClean="0">
                <a:solidFill>
                  <a:prstClr val="black"/>
                </a:solidFill>
                <a:latin typeface="Arial Unicode MS"/>
              </a:rPr>
              <a:t>اقامة الصلاة</a:t>
            </a:r>
            <a:r>
              <a:rPr lang="en-US" sz="800" smtClean="0">
                <a:solidFill>
                  <a:prstClr val="black"/>
                </a:solidFill>
                <a:latin typeface="Arial" charset="0"/>
                <a:cs typeface="Arial" charset="0"/>
              </a:rPr>
              <a:t> </a:t>
            </a:r>
            <a:endParaRPr lang="en-US" smtClean="0">
              <a:solidFill>
                <a:prstClr val="black"/>
              </a:solidFill>
              <a:latin typeface="Arial" charset="0"/>
              <a:cs typeface="Arial" charset="0"/>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r" fontAlgn="base">
              <a:spcBef>
                <a:spcPct val="0"/>
              </a:spcBef>
              <a:spcAft>
                <a:spcPct val="0"/>
              </a:spcAft>
            </a:pPr>
            <a:r>
              <a:rPr lang="ar-SA" sz="1000" smtClean="0">
                <a:solidFill>
                  <a:prstClr val="black"/>
                </a:solidFill>
                <a:latin typeface="Arial Unicode MS"/>
              </a:rPr>
              <a:t>اقامة الصلاة</a:t>
            </a:r>
            <a:r>
              <a:rPr lang="en-US" sz="800" smtClean="0">
                <a:solidFill>
                  <a:prstClr val="black"/>
                </a:solidFill>
                <a:latin typeface="Arial" charset="0"/>
                <a:cs typeface="Arial" charset="0"/>
              </a:rPr>
              <a:t> </a:t>
            </a:r>
            <a:endParaRPr lang="en-US" smtClean="0">
              <a:solidFill>
                <a:prstClr val="black"/>
              </a:solidFill>
              <a:latin typeface="Arial" charset="0"/>
              <a:cs typeface="Arial" charset="0"/>
            </a:endParaRPr>
          </a:p>
        </p:txBody>
      </p:sp>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r" fontAlgn="base">
              <a:spcBef>
                <a:spcPct val="0"/>
              </a:spcBef>
              <a:spcAft>
                <a:spcPct val="0"/>
              </a:spcAft>
            </a:pPr>
            <a:r>
              <a:rPr lang="ar-SA" sz="1000" smtClean="0">
                <a:solidFill>
                  <a:prstClr val="black"/>
                </a:solidFill>
                <a:latin typeface="Arial Unicode MS"/>
              </a:rPr>
              <a:t>اقامة الصلاة</a:t>
            </a:r>
            <a:r>
              <a:rPr lang="en-US" sz="800" smtClean="0">
                <a:solidFill>
                  <a:prstClr val="black"/>
                </a:solidFill>
                <a:latin typeface="Arial" charset="0"/>
                <a:cs typeface="Arial" charset="0"/>
              </a:rPr>
              <a:t> </a:t>
            </a:r>
            <a:endParaRPr lang="en-US" smtClean="0">
              <a:solidFill>
                <a:prstClr val="black"/>
              </a:solidFill>
              <a:latin typeface="Arial" charset="0"/>
              <a:cs typeface="Arial" charset="0"/>
            </a:endParaRPr>
          </a:p>
        </p:txBody>
      </p:sp>
    </p:spTree>
    <p:extLst>
      <p:ext uri="{BB962C8B-B14F-4D97-AF65-F5344CB8AC3E}">
        <p14:creationId xmlns:p14="http://schemas.microsoft.com/office/powerpoint/2010/main" val="1523029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9512" y="683686"/>
            <a:ext cx="8856984" cy="6201698"/>
          </a:xfrm>
          <a:prstGeom prst="rect">
            <a:avLst/>
          </a:prstGeom>
          <a:solidFill>
            <a:schemeClr val="bg1">
              <a:alpha val="56000"/>
            </a:schemeClr>
          </a:solidFill>
        </p:spPr>
        <p:txBody>
          <a:bodyPr wrap="square">
            <a:spAutoFit/>
          </a:bodyPr>
          <a:lstStyle/>
          <a:p>
            <a:pPr algn="ctr">
              <a:defRPr/>
            </a:pPr>
            <a:r>
              <a:rPr lang="en-MY" sz="1400" b="1" dirty="0">
                <a:solidFill>
                  <a:prstClr val="black"/>
                </a:solidFill>
                <a:effectLst>
                  <a:outerShdw blurRad="38100" dist="38100" dir="2700000" algn="tl">
                    <a:srgbClr val="000000">
                      <a:alpha val="43137"/>
                    </a:srgbClr>
                  </a:outerShdw>
                </a:effectLst>
                <a:cs typeface="Arial" charset="0"/>
              </a:rPr>
              <a:t>INTISARI KHUTBAH JUMAAT PADA </a:t>
            </a:r>
            <a:r>
              <a:rPr lang="en-US" sz="1400" b="1" dirty="0" smtClean="0">
                <a:solidFill>
                  <a:prstClr val="black"/>
                </a:solidFill>
                <a:effectLst>
                  <a:outerShdw blurRad="38100" dist="38100" dir="2700000" algn="tl">
                    <a:srgbClr val="000000">
                      <a:alpha val="43137"/>
                    </a:srgbClr>
                  </a:outerShdw>
                </a:effectLst>
                <a:cs typeface="Arial" charset="0"/>
              </a:rPr>
              <a:t>29</a:t>
            </a:r>
            <a:r>
              <a:rPr lang="en-MY" sz="1400" b="1" dirty="0" smtClean="0">
                <a:solidFill>
                  <a:prstClr val="black"/>
                </a:solidFill>
                <a:effectLst>
                  <a:outerShdw blurRad="38100" dist="38100" dir="2700000" algn="tl">
                    <a:srgbClr val="000000">
                      <a:alpha val="43137"/>
                    </a:srgbClr>
                  </a:outerShdw>
                </a:effectLst>
                <a:cs typeface="Arial" charset="0"/>
              </a:rPr>
              <a:t>/06/2018</a:t>
            </a:r>
            <a:endParaRPr lang="en-MY" sz="1400" b="1" dirty="0" smtClean="0">
              <a:solidFill>
                <a:prstClr val="black"/>
              </a:solidFill>
              <a:effectLst>
                <a:outerShdw blurRad="38100" dist="38100" dir="2700000" algn="tl">
                  <a:srgbClr val="000000">
                    <a:alpha val="43137"/>
                  </a:srgbClr>
                </a:outerShdw>
              </a:effectLst>
              <a:cs typeface="Arial" charset="0"/>
            </a:endParaRPr>
          </a:p>
          <a:p>
            <a:pPr algn="ctr">
              <a:defRPr/>
            </a:pPr>
            <a:endParaRPr lang="en-MY" sz="800" b="1" dirty="0">
              <a:solidFill>
                <a:prstClr val="black"/>
              </a:solidFill>
              <a:effectLst>
                <a:outerShdw blurRad="38100" dist="38100" dir="2700000" algn="tl">
                  <a:srgbClr val="000000">
                    <a:alpha val="43137"/>
                  </a:srgbClr>
                </a:outerShdw>
              </a:effectLst>
              <a:cs typeface="Arial" charset="0"/>
            </a:endParaRPr>
          </a:p>
          <a:p>
            <a:pPr algn="ctr">
              <a:defRPr/>
            </a:pPr>
            <a:r>
              <a:rPr lang="en-MY"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rPr>
              <a:t>TAJUK</a:t>
            </a:r>
            <a:r>
              <a:rPr lang="en-MY" b="1" dirty="0">
                <a:solidFill>
                  <a:srgbClr val="FFFF00"/>
                </a:solidFill>
                <a:effectLst>
                  <a:glow rad="101600">
                    <a:prstClr val="black">
                      <a:alpha val="60000"/>
                    </a:prstClr>
                  </a:glow>
                  <a:outerShdw blurRad="38100" dist="38100" dir="2700000" algn="tl">
                    <a:srgbClr val="000000">
                      <a:alpha val="43137"/>
                    </a:srgbClr>
                  </a:outerShdw>
                </a:effectLst>
                <a:cs typeface="Arial" charset="0"/>
              </a:rPr>
              <a:t>: </a:t>
            </a:r>
            <a:r>
              <a:rPr lang="en-MY"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rPr>
              <a:t>PELIHARALAH AKIDAHMU</a:t>
            </a:r>
            <a:endParaRPr lang="en-MY"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endParaRPr>
          </a:p>
          <a:p>
            <a:pPr algn="ctr">
              <a:defRPr/>
            </a:pPr>
            <a:endParaRPr lang="en-US" sz="900" b="1" dirty="0" smtClean="0">
              <a:solidFill>
                <a:prstClr val="black"/>
              </a:solidFill>
              <a:effectLst>
                <a:glow rad="101600">
                  <a:prstClr val="white">
                    <a:alpha val="60000"/>
                  </a:prstClr>
                </a:glow>
              </a:effectLst>
              <a:cs typeface="Arial" charset="0"/>
            </a:endParaRPr>
          </a:p>
          <a:p>
            <a:pPr marL="457200" indent="-457200" algn="just">
              <a:buFontTx/>
              <a:buAutoNum type="arabicPeriod"/>
              <a:defRPr/>
            </a:pPr>
            <a:r>
              <a:rPr lang="en-US" sz="1700" b="1" dirty="0" smtClean="0">
                <a:solidFill>
                  <a:prstClr val="black"/>
                </a:solidFill>
                <a:effectLst>
                  <a:glow rad="101600">
                    <a:prstClr val="white">
                      <a:alpha val="60000"/>
                    </a:prstClr>
                  </a:glow>
                </a:effectLst>
                <a:cs typeface="Arial" charset="0"/>
              </a:rPr>
              <a:t>AKIDAH </a:t>
            </a:r>
            <a:r>
              <a:rPr lang="en-US" sz="1700" b="1" dirty="0">
                <a:solidFill>
                  <a:prstClr val="black"/>
                </a:solidFill>
                <a:effectLst>
                  <a:glow rad="101600">
                    <a:prstClr val="white">
                      <a:alpha val="60000"/>
                    </a:prstClr>
                  </a:glow>
                </a:effectLst>
                <a:cs typeface="Arial" charset="0"/>
              </a:rPr>
              <a:t>ADALAH PENENTU TEMPAT SESEORANG DI AKHIRAT. HANYA MEREKA </a:t>
            </a:r>
            <a:r>
              <a:rPr lang="en-US" sz="1700" b="1" dirty="0" smtClean="0">
                <a:solidFill>
                  <a:prstClr val="black"/>
                </a:solidFill>
                <a:effectLst>
                  <a:glow rad="101600">
                    <a:prstClr val="white">
                      <a:alpha val="60000"/>
                    </a:prstClr>
                  </a:glow>
                </a:effectLst>
                <a:cs typeface="Arial" charset="0"/>
              </a:rPr>
              <a:t>YANG </a:t>
            </a:r>
            <a:r>
              <a:rPr lang="en-US" sz="1700" b="1" dirty="0">
                <a:solidFill>
                  <a:prstClr val="black"/>
                </a:solidFill>
                <a:effectLst>
                  <a:glow rad="101600">
                    <a:prstClr val="white">
                      <a:alpha val="60000"/>
                    </a:prstClr>
                  </a:glow>
                </a:effectLst>
                <a:cs typeface="Arial" charset="0"/>
              </a:rPr>
              <a:t>BERIMAN </a:t>
            </a:r>
            <a:r>
              <a:rPr lang="en-US" sz="1700" b="1" dirty="0" smtClean="0">
                <a:solidFill>
                  <a:prstClr val="black"/>
                </a:solidFill>
                <a:effectLst>
                  <a:glow rad="101600">
                    <a:prstClr val="white">
                      <a:alpha val="60000"/>
                    </a:prstClr>
                  </a:glow>
                </a:effectLst>
                <a:cs typeface="Arial" charset="0"/>
              </a:rPr>
              <a:t>SAHAJA YANG </a:t>
            </a:r>
            <a:r>
              <a:rPr lang="en-US" sz="1700" b="1" dirty="0">
                <a:solidFill>
                  <a:prstClr val="black"/>
                </a:solidFill>
                <a:effectLst>
                  <a:glow rad="101600">
                    <a:prstClr val="white">
                      <a:alpha val="60000"/>
                    </a:prstClr>
                  </a:glow>
                </a:effectLst>
                <a:cs typeface="Arial" charset="0"/>
              </a:rPr>
              <a:t>DITEMPATKAN DALAM SYURGA PENUH KENIKMATAN</a:t>
            </a:r>
            <a:r>
              <a:rPr lang="en-US" sz="1700" b="1" dirty="0" smtClean="0">
                <a:solidFill>
                  <a:prstClr val="black"/>
                </a:solidFill>
                <a:effectLst>
                  <a:glow rad="101600">
                    <a:prstClr val="white">
                      <a:alpha val="60000"/>
                    </a:prstClr>
                  </a:glow>
                </a:effectLst>
                <a:cs typeface="Arial" charset="0"/>
              </a:rPr>
              <a:t>.</a:t>
            </a:r>
          </a:p>
          <a:p>
            <a:pPr marL="457200" indent="-457200" algn="just">
              <a:buFontTx/>
              <a:buAutoNum type="arabicPeriod"/>
              <a:defRPr/>
            </a:pPr>
            <a:endParaRPr lang="en-US" sz="900" b="1" dirty="0">
              <a:solidFill>
                <a:prstClr val="black"/>
              </a:solidFill>
              <a:effectLst>
                <a:glow rad="101600">
                  <a:prstClr val="white">
                    <a:alpha val="60000"/>
                  </a:prstClr>
                </a:glow>
              </a:effectLst>
              <a:cs typeface="Arial" charset="0"/>
            </a:endParaRPr>
          </a:p>
          <a:p>
            <a:pPr marL="457200" indent="-457200" algn="just">
              <a:buFontTx/>
              <a:buAutoNum type="arabicPeriod"/>
              <a:defRPr/>
            </a:pPr>
            <a:r>
              <a:rPr lang="en-US" sz="1700" b="1" dirty="0" smtClean="0">
                <a:solidFill>
                  <a:prstClr val="black"/>
                </a:solidFill>
                <a:effectLst>
                  <a:glow rad="101600">
                    <a:prstClr val="white">
                      <a:alpha val="60000"/>
                    </a:prstClr>
                  </a:glow>
                </a:effectLst>
                <a:cs typeface="Arial" charset="0"/>
              </a:rPr>
              <a:t>AKIDAH </a:t>
            </a:r>
            <a:r>
              <a:rPr lang="en-US" sz="1700" b="1" dirty="0">
                <a:solidFill>
                  <a:prstClr val="black"/>
                </a:solidFill>
                <a:effectLst>
                  <a:glow rad="101600">
                    <a:prstClr val="white">
                      <a:alpha val="60000"/>
                    </a:prstClr>
                  </a:glow>
                </a:effectLst>
                <a:cs typeface="Arial" charset="0"/>
              </a:rPr>
              <a:t>PENYELAMAT IALAH </a:t>
            </a:r>
            <a:r>
              <a:rPr lang="en-US" sz="1700" b="1" dirty="0" smtClean="0">
                <a:solidFill>
                  <a:prstClr val="black"/>
                </a:solidFill>
                <a:effectLst>
                  <a:glow rad="101600">
                    <a:prstClr val="white">
                      <a:alpha val="60000"/>
                    </a:prstClr>
                  </a:glow>
                </a:effectLst>
                <a:cs typeface="Arial" charset="0"/>
              </a:rPr>
              <a:t>YANG </a:t>
            </a:r>
            <a:r>
              <a:rPr lang="en-US" sz="1700" b="1" dirty="0">
                <a:solidFill>
                  <a:prstClr val="black"/>
                </a:solidFill>
                <a:effectLst>
                  <a:glow rad="101600">
                    <a:prstClr val="white">
                      <a:alpha val="60000"/>
                    </a:prstClr>
                  </a:glow>
                </a:effectLst>
                <a:cs typeface="Arial" charset="0"/>
              </a:rPr>
              <a:t>BERTERASKAN KEYAKINAN TERHADAP KEIMANAN BERDASARKAN DALIL TANPA SEBARANG KERAGUAN ATAU  BERTAKLID</a:t>
            </a:r>
            <a:r>
              <a:rPr lang="en-US" sz="1700" b="1" dirty="0" smtClean="0">
                <a:solidFill>
                  <a:prstClr val="black"/>
                </a:solidFill>
                <a:effectLst>
                  <a:glow rad="101600">
                    <a:prstClr val="white">
                      <a:alpha val="60000"/>
                    </a:prstClr>
                  </a:glow>
                </a:effectLst>
                <a:cs typeface="Arial" charset="0"/>
              </a:rPr>
              <a:t>.</a:t>
            </a:r>
          </a:p>
          <a:p>
            <a:pPr marL="457200" indent="-457200" algn="just">
              <a:buFontTx/>
              <a:buAutoNum type="arabicPeriod"/>
              <a:defRPr/>
            </a:pPr>
            <a:endParaRPr lang="en-US" sz="900" b="1" dirty="0">
              <a:solidFill>
                <a:prstClr val="black"/>
              </a:solidFill>
              <a:effectLst>
                <a:glow rad="101600">
                  <a:prstClr val="white">
                    <a:alpha val="60000"/>
                  </a:prstClr>
                </a:glow>
              </a:effectLst>
              <a:cs typeface="Arial" charset="0"/>
            </a:endParaRPr>
          </a:p>
          <a:p>
            <a:pPr marL="457200" indent="-457200" algn="just">
              <a:buFontTx/>
              <a:buAutoNum type="arabicPeriod"/>
              <a:defRPr/>
            </a:pPr>
            <a:r>
              <a:rPr lang="en-US" sz="1700" b="1" dirty="0" smtClean="0">
                <a:solidFill>
                  <a:prstClr val="black"/>
                </a:solidFill>
                <a:effectLst>
                  <a:glow rad="101600">
                    <a:prstClr val="white">
                      <a:alpha val="60000"/>
                    </a:prstClr>
                  </a:glow>
                </a:effectLst>
                <a:cs typeface="Arial" charset="0"/>
              </a:rPr>
              <a:t>TANPA </a:t>
            </a:r>
            <a:r>
              <a:rPr lang="en-US" sz="1700" b="1" dirty="0">
                <a:solidFill>
                  <a:prstClr val="black"/>
                </a:solidFill>
                <a:effectLst>
                  <a:glow rad="101600">
                    <a:prstClr val="white">
                      <a:alpha val="60000"/>
                    </a:prstClr>
                  </a:glow>
                </a:effectLst>
                <a:cs typeface="Arial" charset="0"/>
              </a:rPr>
              <a:t>AKIDAH </a:t>
            </a:r>
            <a:r>
              <a:rPr lang="en-US" sz="1700" b="1" dirty="0" smtClean="0">
                <a:solidFill>
                  <a:prstClr val="black"/>
                </a:solidFill>
                <a:effectLst>
                  <a:glow rad="101600">
                    <a:prstClr val="white">
                      <a:alpha val="60000"/>
                    </a:prstClr>
                  </a:glow>
                </a:effectLst>
                <a:cs typeface="Arial" charset="0"/>
              </a:rPr>
              <a:t>YANG </a:t>
            </a:r>
            <a:r>
              <a:rPr lang="en-US" sz="1700" b="1" dirty="0">
                <a:solidFill>
                  <a:prstClr val="black"/>
                </a:solidFill>
                <a:effectLst>
                  <a:glow rad="101600">
                    <a:prstClr val="white">
                      <a:alpha val="60000"/>
                    </a:prstClr>
                  </a:glow>
                </a:effectLst>
                <a:cs typeface="Arial" charset="0"/>
              </a:rPr>
              <a:t>MANTAP SESEORANG MUDAH TEWAS </a:t>
            </a:r>
            <a:r>
              <a:rPr lang="en-US" sz="1700" b="1" dirty="0" smtClean="0">
                <a:solidFill>
                  <a:prstClr val="black"/>
                </a:solidFill>
                <a:effectLst>
                  <a:glow rad="101600">
                    <a:prstClr val="white">
                      <a:alpha val="60000"/>
                    </a:prstClr>
                  </a:glow>
                </a:effectLst>
                <a:cs typeface="Arial" charset="0"/>
              </a:rPr>
              <a:t>KEPADA </a:t>
            </a:r>
            <a:r>
              <a:rPr lang="en-US" sz="1700" b="1" dirty="0">
                <a:solidFill>
                  <a:prstClr val="black"/>
                </a:solidFill>
                <a:effectLst>
                  <a:glow rad="101600">
                    <a:prstClr val="white">
                      <a:alpha val="60000"/>
                    </a:prstClr>
                  </a:glow>
                </a:effectLst>
                <a:cs typeface="Arial" charset="0"/>
              </a:rPr>
              <a:t>TEORI </a:t>
            </a:r>
            <a:r>
              <a:rPr lang="en-US" sz="1700" b="1" dirty="0" smtClean="0">
                <a:solidFill>
                  <a:prstClr val="black"/>
                </a:solidFill>
                <a:effectLst>
                  <a:glow rad="101600">
                    <a:prstClr val="white">
                      <a:alpha val="60000"/>
                    </a:prstClr>
                  </a:glow>
                </a:effectLst>
                <a:cs typeface="Arial" charset="0"/>
              </a:rPr>
              <a:t>YANG </a:t>
            </a:r>
            <a:r>
              <a:rPr lang="en-US" sz="1700" b="1" dirty="0">
                <a:solidFill>
                  <a:prstClr val="black"/>
                </a:solidFill>
                <a:effectLst>
                  <a:glow rad="101600">
                    <a:prstClr val="white">
                      <a:alpha val="60000"/>
                    </a:prstClr>
                  </a:glow>
                </a:effectLst>
                <a:cs typeface="Arial" charset="0"/>
              </a:rPr>
              <a:t>MENGELIRUKAN DAN FAHAMAN </a:t>
            </a:r>
            <a:r>
              <a:rPr lang="en-US" sz="1700" b="1" dirty="0" smtClean="0">
                <a:solidFill>
                  <a:prstClr val="black"/>
                </a:solidFill>
                <a:effectLst>
                  <a:glow rad="101600">
                    <a:prstClr val="white">
                      <a:alpha val="60000"/>
                    </a:prstClr>
                  </a:glow>
                </a:effectLst>
                <a:cs typeface="Arial" charset="0"/>
              </a:rPr>
              <a:t>YANG </a:t>
            </a:r>
            <a:r>
              <a:rPr lang="en-US" sz="1700" b="1" dirty="0">
                <a:solidFill>
                  <a:prstClr val="black"/>
                </a:solidFill>
                <a:effectLst>
                  <a:glow rad="101600">
                    <a:prstClr val="white">
                      <a:alpha val="60000"/>
                    </a:prstClr>
                  </a:glow>
                </a:effectLst>
                <a:cs typeface="Arial" charset="0"/>
              </a:rPr>
              <a:t>BERCANGGAH SEPERTI </a:t>
            </a:r>
            <a:r>
              <a:rPr lang="en-US" sz="1700" b="1" dirty="0" smtClean="0">
                <a:solidFill>
                  <a:prstClr val="black"/>
                </a:solidFill>
                <a:effectLst>
                  <a:glow rad="101600">
                    <a:prstClr val="white">
                      <a:alpha val="60000"/>
                    </a:prstClr>
                  </a:glow>
                </a:effectLst>
                <a:cs typeface="Arial" charset="0"/>
              </a:rPr>
              <a:t>LIBERALISME </a:t>
            </a:r>
            <a:r>
              <a:rPr lang="en-US" sz="1700" b="1" dirty="0">
                <a:solidFill>
                  <a:prstClr val="black"/>
                </a:solidFill>
                <a:effectLst>
                  <a:glow rad="101600">
                    <a:prstClr val="white">
                      <a:alpha val="60000"/>
                    </a:prstClr>
                  </a:glow>
                </a:effectLst>
                <a:cs typeface="Arial" charset="0"/>
              </a:rPr>
              <a:t>(</a:t>
            </a:r>
            <a:r>
              <a:rPr lang="en-US" sz="1700" b="1" dirty="0" smtClean="0">
                <a:solidFill>
                  <a:prstClr val="black"/>
                </a:solidFill>
                <a:effectLst>
                  <a:glow rad="101600">
                    <a:prstClr val="white">
                      <a:alpha val="60000"/>
                    </a:prstClr>
                  </a:glow>
                </a:effectLst>
                <a:cs typeface="Arial" charset="0"/>
              </a:rPr>
              <a:t>KEBEBASAN </a:t>
            </a:r>
            <a:r>
              <a:rPr lang="en-US" sz="1700" b="1" dirty="0">
                <a:solidFill>
                  <a:prstClr val="black"/>
                </a:solidFill>
                <a:effectLst>
                  <a:glow rad="101600">
                    <a:prstClr val="white">
                      <a:alpha val="60000"/>
                    </a:prstClr>
                  </a:glow>
                </a:effectLst>
                <a:cs typeface="Arial" charset="0"/>
              </a:rPr>
              <a:t>MUTLAK), </a:t>
            </a:r>
            <a:r>
              <a:rPr lang="en-US" sz="1700" b="1" dirty="0" smtClean="0">
                <a:solidFill>
                  <a:prstClr val="black"/>
                </a:solidFill>
                <a:effectLst>
                  <a:glow rad="101600">
                    <a:prstClr val="white">
                      <a:alpha val="60000"/>
                    </a:prstClr>
                  </a:glow>
                </a:effectLst>
                <a:cs typeface="Arial" charset="0"/>
              </a:rPr>
              <a:t>PLURALISME </a:t>
            </a:r>
            <a:r>
              <a:rPr lang="en-US" sz="1700" b="1" dirty="0">
                <a:solidFill>
                  <a:prstClr val="black"/>
                </a:solidFill>
                <a:effectLst>
                  <a:glow rad="101600">
                    <a:prstClr val="white">
                      <a:alpha val="60000"/>
                    </a:prstClr>
                  </a:glow>
                </a:effectLst>
                <a:cs typeface="Arial" charset="0"/>
              </a:rPr>
              <a:t>(FAHAMAN SEMUA AGAMA BETUL) DAN ATEISME (FAHAMAN TANPA TUHAN</a:t>
            </a:r>
            <a:r>
              <a:rPr lang="en-US" sz="1700" b="1" dirty="0" smtClean="0">
                <a:solidFill>
                  <a:prstClr val="black"/>
                </a:solidFill>
                <a:effectLst>
                  <a:glow rad="101600">
                    <a:prstClr val="white">
                      <a:alpha val="60000"/>
                    </a:prstClr>
                  </a:glow>
                </a:effectLst>
                <a:cs typeface="Arial" charset="0"/>
              </a:rPr>
              <a:t>).</a:t>
            </a:r>
          </a:p>
          <a:p>
            <a:pPr marL="457200" indent="-457200" algn="just">
              <a:buFontTx/>
              <a:buAutoNum type="arabicPeriod"/>
              <a:defRPr/>
            </a:pPr>
            <a:endParaRPr lang="en-US" sz="900" b="1" dirty="0">
              <a:solidFill>
                <a:prstClr val="black"/>
              </a:solidFill>
              <a:effectLst>
                <a:glow rad="101600">
                  <a:prstClr val="white">
                    <a:alpha val="60000"/>
                  </a:prstClr>
                </a:glow>
              </a:effectLst>
              <a:cs typeface="Arial" charset="0"/>
            </a:endParaRPr>
          </a:p>
          <a:p>
            <a:pPr marL="457200" indent="-457200" algn="just">
              <a:buFontTx/>
              <a:buAutoNum type="arabicPeriod"/>
              <a:defRPr/>
            </a:pPr>
            <a:r>
              <a:rPr lang="en-US" sz="1700" b="1" dirty="0" smtClean="0">
                <a:solidFill>
                  <a:prstClr val="black"/>
                </a:solidFill>
                <a:effectLst>
                  <a:glow rad="101600">
                    <a:prstClr val="white">
                      <a:alpha val="60000"/>
                    </a:prstClr>
                  </a:glow>
                </a:effectLst>
                <a:cs typeface="Arial" charset="0"/>
              </a:rPr>
              <a:t>SEMUA </a:t>
            </a:r>
            <a:r>
              <a:rPr lang="en-US" sz="1700" b="1" dirty="0">
                <a:solidFill>
                  <a:prstClr val="black"/>
                </a:solidFill>
                <a:effectLst>
                  <a:glow rad="101600">
                    <a:prstClr val="white">
                      <a:alpha val="60000"/>
                    </a:prstClr>
                  </a:glow>
                </a:effectLst>
                <a:cs typeface="Arial" charset="0"/>
              </a:rPr>
              <a:t>ANCAMAN </a:t>
            </a:r>
            <a:r>
              <a:rPr lang="en-US" sz="1700" b="1" dirty="0" smtClean="0">
                <a:solidFill>
                  <a:prstClr val="black"/>
                </a:solidFill>
                <a:effectLst>
                  <a:glow rad="101600">
                    <a:prstClr val="white">
                      <a:alpha val="60000"/>
                    </a:prstClr>
                  </a:glow>
                </a:effectLst>
                <a:cs typeface="Arial" charset="0"/>
              </a:rPr>
              <a:t>KEPADA </a:t>
            </a:r>
            <a:r>
              <a:rPr lang="en-US" sz="1700" b="1" dirty="0">
                <a:solidFill>
                  <a:prstClr val="black"/>
                </a:solidFill>
                <a:effectLst>
                  <a:glow rad="101600">
                    <a:prstClr val="white">
                      <a:alpha val="60000"/>
                    </a:prstClr>
                  </a:glow>
                </a:effectLst>
                <a:cs typeface="Arial" charset="0"/>
              </a:rPr>
              <a:t>AKIDAH ITU PERLU DITANGANI </a:t>
            </a:r>
            <a:r>
              <a:rPr lang="en-US" sz="1700" b="1" dirty="0" smtClean="0">
                <a:solidFill>
                  <a:prstClr val="black"/>
                </a:solidFill>
                <a:effectLst>
                  <a:glow rad="101600">
                    <a:prstClr val="white">
                      <a:alpha val="60000"/>
                    </a:prstClr>
                  </a:glow>
                </a:effectLst>
                <a:cs typeface="Arial" charset="0"/>
              </a:rPr>
              <a:t>DENGAN </a:t>
            </a:r>
            <a:r>
              <a:rPr lang="en-US" sz="1700" b="1" dirty="0">
                <a:solidFill>
                  <a:prstClr val="black"/>
                </a:solidFill>
                <a:effectLst>
                  <a:glow rad="101600">
                    <a:prstClr val="white">
                      <a:alpha val="60000"/>
                    </a:prstClr>
                  </a:glow>
                </a:effectLst>
                <a:cs typeface="Arial" charset="0"/>
              </a:rPr>
              <a:t>ILMU MELALUI PENGAJIAN AKIDAH </a:t>
            </a:r>
            <a:r>
              <a:rPr lang="en-US" sz="1700" b="1" dirty="0" smtClean="0">
                <a:solidFill>
                  <a:prstClr val="black"/>
                </a:solidFill>
                <a:effectLst>
                  <a:glow rad="101600">
                    <a:prstClr val="white">
                      <a:alpha val="60000"/>
                    </a:prstClr>
                  </a:glow>
                </a:effectLst>
                <a:cs typeface="Arial" charset="0"/>
              </a:rPr>
              <a:t>YANG </a:t>
            </a:r>
            <a:r>
              <a:rPr lang="en-US" sz="1700" b="1" dirty="0">
                <a:solidFill>
                  <a:prstClr val="black"/>
                </a:solidFill>
                <a:effectLst>
                  <a:glow rad="101600">
                    <a:prstClr val="white">
                      <a:alpha val="60000"/>
                    </a:prstClr>
                  </a:glow>
                </a:effectLst>
                <a:cs typeface="Arial" charset="0"/>
              </a:rPr>
              <a:t>DISAMPAIKAN OLEH ULAMA' MUKTABAR DAN BERPEGANG TEGUH </a:t>
            </a:r>
            <a:r>
              <a:rPr lang="en-US" sz="1700" b="1" dirty="0" smtClean="0">
                <a:solidFill>
                  <a:prstClr val="black"/>
                </a:solidFill>
                <a:effectLst>
                  <a:glow rad="101600">
                    <a:prstClr val="white">
                      <a:alpha val="60000"/>
                    </a:prstClr>
                  </a:glow>
                </a:effectLst>
                <a:cs typeface="Arial" charset="0"/>
              </a:rPr>
              <a:t>KEPADA </a:t>
            </a:r>
            <a:r>
              <a:rPr lang="en-US" sz="1700" b="1" dirty="0">
                <a:solidFill>
                  <a:prstClr val="black"/>
                </a:solidFill>
                <a:effectLst>
                  <a:glow rad="101600">
                    <a:prstClr val="white">
                      <a:alpha val="60000"/>
                    </a:prstClr>
                  </a:glow>
                </a:effectLst>
                <a:cs typeface="Arial" charset="0"/>
              </a:rPr>
              <a:t>AKIDAH AHLISSUNAH WALJAMA'AH</a:t>
            </a:r>
            <a:r>
              <a:rPr lang="en-US" sz="1700" b="1" dirty="0" smtClean="0">
                <a:solidFill>
                  <a:prstClr val="black"/>
                </a:solidFill>
                <a:effectLst>
                  <a:glow rad="101600">
                    <a:prstClr val="white">
                      <a:alpha val="60000"/>
                    </a:prstClr>
                  </a:glow>
                </a:effectLst>
                <a:cs typeface="Arial" charset="0"/>
              </a:rPr>
              <a:t>.</a:t>
            </a:r>
          </a:p>
          <a:p>
            <a:pPr marL="457200" indent="-457200" algn="just">
              <a:buFontTx/>
              <a:buAutoNum type="arabicPeriod"/>
              <a:defRPr/>
            </a:pPr>
            <a:endParaRPr lang="en-US" sz="900" b="1" dirty="0">
              <a:solidFill>
                <a:prstClr val="black"/>
              </a:solidFill>
              <a:effectLst>
                <a:glow rad="101600">
                  <a:prstClr val="white">
                    <a:alpha val="60000"/>
                  </a:prstClr>
                </a:glow>
              </a:effectLst>
              <a:cs typeface="Arial" charset="0"/>
            </a:endParaRPr>
          </a:p>
          <a:p>
            <a:pPr marL="457200" indent="-457200" algn="just">
              <a:buFontTx/>
              <a:buAutoNum type="arabicPeriod"/>
              <a:defRPr/>
            </a:pPr>
            <a:r>
              <a:rPr lang="en-US" sz="1700" b="1" dirty="0" smtClean="0">
                <a:solidFill>
                  <a:prstClr val="black"/>
                </a:solidFill>
                <a:effectLst>
                  <a:glow rad="101600">
                    <a:prstClr val="white">
                      <a:alpha val="60000"/>
                    </a:prstClr>
                  </a:glow>
                </a:effectLst>
                <a:cs typeface="Arial" charset="0"/>
              </a:rPr>
              <a:t>DI </a:t>
            </a:r>
            <a:r>
              <a:rPr lang="en-US" sz="1700" b="1" dirty="0">
                <a:solidFill>
                  <a:prstClr val="black"/>
                </a:solidFill>
                <a:effectLst>
                  <a:glow rad="101600">
                    <a:prstClr val="white">
                      <a:alpha val="60000"/>
                    </a:prstClr>
                  </a:glow>
                </a:effectLst>
                <a:cs typeface="Arial" charset="0"/>
              </a:rPr>
              <a:t>ANTARA CIRI AKIDAH AHLISSUNAH IALAH</a:t>
            </a:r>
            <a:r>
              <a:rPr lang="en-US" sz="1700" b="1" dirty="0" smtClean="0">
                <a:solidFill>
                  <a:prstClr val="black"/>
                </a:solidFill>
                <a:effectLst>
                  <a:glow rad="101600">
                    <a:prstClr val="white">
                      <a:alpha val="60000"/>
                    </a:prstClr>
                  </a:glow>
                </a:effectLst>
                <a:cs typeface="Arial" charset="0"/>
              </a:rPr>
              <a:t>;</a:t>
            </a:r>
          </a:p>
          <a:p>
            <a:pPr algn="just">
              <a:defRPr/>
            </a:pPr>
            <a:r>
              <a:rPr lang="en-US" sz="1700" b="1" dirty="0">
                <a:solidFill>
                  <a:prstClr val="black"/>
                </a:solidFill>
                <a:effectLst>
                  <a:glow rad="101600">
                    <a:prstClr val="white">
                      <a:alpha val="60000"/>
                    </a:prstClr>
                  </a:glow>
                </a:effectLst>
                <a:cs typeface="Arial" charset="0"/>
              </a:rPr>
              <a:t>	</a:t>
            </a:r>
            <a:r>
              <a:rPr lang="en-US" sz="1700" b="1" dirty="0" smtClean="0">
                <a:solidFill>
                  <a:prstClr val="black"/>
                </a:solidFill>
                <a:effectLst>
                  <a:glow rad="101600">
                    <a:prstClr val="white">
                      <a:alpha val="60000"/>
                    </a:prstClr>
                  </a:glow>
                </a:effectLst>
                <a:cs typeface="Arial" charset="0"/>
              </a:rPr>
              <a:t>i.      TAUHID YANG </a:t>
            </a:r>
            <a:r>
              <a:rPr lang="en-US" sz="1700" b="1" dirty="0">
                <a:solidFill>
                  <a:prstClr val="black"/>
                </a:solidFill>
                <a:effectLst>
                  <a:glow rad="101600">
                    <a:prstClr val="white">
                      <a:alpha val="60000"/>
                    </a:prstClr>
                  </a:glow>
                </a:effectLst>
                <a:cs typeface="Arial" charset="0"/>
              </a:rPr>
              <a:t>MELIPUTI </a:t>
            </a:r>
            <a:r>
              <a:rPr lang="en-US" sz="1700" b="1" dirty="0" smtClean="0">
                <a:solidFill>
                  <a:prstClr val="black"/>
                </a:solidFill>
                <a:effectLst>
                  <a:glow rad="101600">
                    <a:prstClr val="white">
                      <a:alpha val="60000"/>
                    </a:prstClr>
                  </a:glow>
                </a:effectLst>
                <a:cs typeface="Arial" charset="0"/>
              </a:rPr>
              <a:t>ZAT, </a:t>
            </a:r>
            <a:r>
              <a:rPr lang="en-US" sz="1700" b="1" dirty="0">
                <a:solidFill>
                  <a:prstClr val="black"/>
                </a:solidFill>
                <a:effectLst>
                  <a:glow rad="101600">
                    <a:prstClr val="white">
                      <a:alpha val="60000"/>
                    </a:prstClr>
                  </a:glow>
                </a:effectLst>
                <a:cs typeface="Arial" charset="0"/>
              </a:rPr>
              <a:t>SIFAT DAN AF'AL </a:t>
            </a:r>
            <a:r>
              <a:rPr lang="en-US" sz="1700" b="1" dirty="0" smtClean="0">
                <a:solidFill>
                  <a:prstClr val="black"/>
                </a:solidFill>
                <a:effectLst>
                  <a:glow rad="101600">
                    <a:prstClr val="white">
                      <a:alpha val="60000"/>
                    </a:prstClr>
                  </a:glow>
                </a:effectLst>
                <a:cs typeface="Arial" charset="0"/>
              </a:rPr>
              <a:t>ALLAH</a:t>
            </a:r>
          </a:p>
          <a:p>
            <a:pPr algn="just">
              <a:defRPr/>
            </a:pPr>
            <a:r>
              <a:rPr lang="en-US" sz="1700" b="1" dirty="0">
                <a:solidFill>
                  <a:prstClr val="black"/>
                </a:solidFill>
                <a:effectLst>
                  <a:glow rad="101600">
                    <a:prstClr val="white">
                      <a:alpha val="60000"/>
                    </a:prstClr>
                  </a:glow>
                </a:effectLst>
                <a:cs typeface="Arial" charset="0"/>
              </a:rPr>
              <a:t>	</a:t>
            </a:r>
            <a:r>
              <a:rPr lang="en-US" sz="1700" b="1" dirty="0" smtClean="0">
                <a:solidFill>
                  <a:prstClr val="black"/>
                </a:solidFill>
                <a:effectLst>
                  <a:glow rad="101600">
                    <a:prstClr val="white">
                      <a:alpha val="60000"/>
                    </a:prstClr>
                  </a:glow>
                </a:effectLst>
                <a:cs typeface="Arial" charset="0"/>
              </a:rPr>
              <a:t>ii.     PERCAYA KEPADA </a:t>
            </a:r>
            <a:r>
              <a:rPr lang="en-US" sz="1700" b="1" dirty="0">
                <a:solidFill>
                  <a:prstClr val="black"/>
                </a:solidFill>
                <a:effectLst>
                  <a:glow rad="101600">
                    <a:prstClr val="white">
                      <a:alpha val="60000"/>
                    </a:prstClr>
                  </a:glow>
                </a:effectLst>
                <a:cs typeface="Arial" charset="0"/>
              </a:rPr>
              <a:t>KESEMPURNAAN ALLAH</a:t>
            </a:r>
            <a:r>
              <a:rPr lang="en-US" sz="1700" b="1" dirty="0" smtClean="0">
                <a:solidFill>
                  <a:prstClr val="black"/>
                </a:solidFill>
                <a:effectLst>
                  <a:glow rad="101600">
                    <a:prstClr val="white">
                      <a:alpha val="60000"/>
                    </a:prstClr>
                  </a:glow>
                </a:effectLst>
                <a:cs typeface="Arial" charset="0"/>
              </a:rPr>
              <a:t>.</a:t>
            </a:r>
          </a:p>
          <a:p>
            <a:pPr algn="just">
              <a:defRPr/>
            </a:pPr>
            <a:r>
              <a:rPr lang="en-US" sz="1700" b="1" dirty="0">
                <a:solidFill>
                  <a:prstClr val="black"/>
                </a:solidFill>
                <a:effectLst>
                  <a:glow rad="101600">
                    <a:prstClr val="white">
                      <a:alpha val="60000"/>
                    </a:prstClr>
                  </a:glow>
                </a:effectLst>
                <a:cs typeface="Arial" charset="0"/>
              </a:rPr>
              <a:t>	</a:t>
            </a:r>
            <a:r>
              <a:rPr lang="en-US" sz="1700" b="1" dirty="0" smtClean="0">
                <a:solidFill>
                  <a:prstClr val="black"/>
                </a:solidFill>
                <a:effectLst>
                  <a:glow rad="101600">
                    <a:prstClr val="white">
                      <a:alpha val="60000"/>
                    </a:prstClr>
                  </a:glow>
                </a:effectLst>
                <a:cs typeface="Arial" charset="0"/>
              </a:rPr>
              <a:t>iii.    YAKIN KEPADA </a:t>
            </a:r>
            <a:r>
              <a:rPr lang="en-US" sz="1700" b="1" dirty="0">
                <a:solidFill>
                  <a:prstClr val="black"/>
                </a:solidFill>
                <a:effectLst>
                  <a:glow rad="101600">
                    <a:prstClr val="white">
                      <a:alpha val="60000"/>
                    </a:prstClr>
                  </a:glow>
                </a:effectLst>
                <a:cs typeface="Arial" charset="0"/>
              </a:rPr>
              <a:t>QUDRAT DAN IRADAT ALLAH DAN KURNIAAN USAHA </a:t>
            </a:r>
            <a:r>
              <a:rPr lang="en-US" sz="1700" b="1" dirty="0" smtClean="0">
                <a:solidFill>
                  <a:prstClr val="black"/>
                </a:solidFill>
                <a:effectLst>
                  <a:glow rad="101600">
                    <a:prstClr val="white">
                      <a:alpha val="60000"/>
                    </a:prstClr>
                  </a:glow>
                </a:effectLst>
                <a:cs typeface="Arial" charset="0"/>
              </a:rPr>
              <a:t>KEPADA 	  	        MANUSIA.</a:t>
            </a:r>
          </a:p>
          <a:p>
            <a:pPr algn="just">
              <a:defRPr/>
            </a:pPr>
            <a:r>
              <a:rPr lang="en-US" sz="1700" b="1" dirty="0">
                <a:solidFill>
                  <a:prstClr val="black"/>
                </a:solidFill>
                <a:effectLst>
                  <a:glow rad="101600">
                    <a:prstClr val="white">
                      <a:alpha val="60000"/>
                    </a:prstClr>
                  </a:glow>
                </a:effectLst>
                <a:cs typeface="Arial" charset="0"/>
              </a:rPr>
              <a:t>	</a:t>
            </a:r>
            <a:r>
              <a:rPr lang="en-US" sz="1700" b="1" dirty="0" smtClean="0">
                <a:solidFill>
                  <a:prstClr val="black"/>
                </a:solidFill>
                <a:effectLst>
                  <a:glow rad="101600">
                    <a:prstClr val="white">
                      <a:alpha val="60000"/>
                    </a:prstClr>
                  </a:glow>
                </a:effectLst>
                <a:cs typeface="Arial" charset="0"/>
              </a:rPr>
              <a:t>iv.   BERIMAN KEPADA </a:t>
            </a:r>
            <a:r>
              <a:rPr lang="en-US" sz="1700" b="1" dirty="0">
                <a:solidFill>
                  <a:prstClr val="black"/>
                </a:solidFill>
                <a:effectLst>
                  <a:glow rad="101600">
                    <a:prstClr val="white">
                      <a:alpha val="60000"/>
                    </a:prstClr>
                  </a:glow>
                </a:effectLst>
                <a:cs typeface="Arial" charset="0"/>
              </a:rPr>
              <a:t>NABI MUHAMMAD RASUL TERAKHIR DAN </a:t>
            </a:r>
            <a:r>
              <a:rPr lang="en-US" sz="1700" b="1" dirty="0" smtClean="0">
                <a:solidFill>
                  <a:prstClr val="black"/>
                </a:solidFill>
                <a:effectLst>
                  <a:glow rad="101600">
                    <a:prstClr val="white">
                      <a:alpha val="60000"/>
                    </a:prstClr>
                  </a:glow>
                </a:effectLst>
                <a:cs typeface="Arial" charset="0"/>
              </a:rPr>
              <a:t>KEPADA </a:t>
            </a:r>
            <a:r>
              <a:rPr lang="en-US" sz="1700" b="1" dirty="0">
                <a:solidFill>
                  <a:prstClr val="black"/>
                </a:solidFill>
                <a:effectLst>
                  <a:glow rad="101600">
                    <a:prstClr val="white">
                      <a:alpha val="60000"/>
                    </a:prstClr>
                  </a:glow>
                </a:effectLst>
                <a:cs typeface="Arial" charset="0"/>
              </a:rPr>
              <a:t>APA </a:t>
            </a:r>
            <a:r>
              <a:rPr lang="en-US" sz="1700" b="1" dirty="0" smtClean="0">
                <a:solidFill>
                  <a:prstClr val="black"/>
                </a:solidFill>
                <a:effectLst>
                  <a:glow rad="101600">
                    <a:prstClr val="white">
                      <a:alpha val="60000"/>
                    </a:prstClr>
                  </a:glow>
                </a:effectLst>
                <a:cs typeface="Arial" charset="0"/>
              </a:rPr>
              <a:t>YANG  	        DISAMPAIKAN.</a:t>
            </a:r>
            <a:endParaRPr lang="en-MY" sz="1700" b="1" dirty="0" smtClean="0">
              <a:solidFill>
                <a:prstClr val="black"/>
              </a:solidFill>
              <a:effectLst>
                <a:glow rad="101600">
                  <a:prstClr val="white">
                    <a:alpha val="60000"/>
                  </a:prstClr>
                </a:glow>
              </a:effectLst>
              <a:cs typeface="Arial" charset="0"/>
            </a:endParaRPr>
          </a:p>
        </p:txBody>
      </p:sp>
    </p:spTree>
    <p:extLst>
      <p:ext uri="{BB962C8B-B14F-4D97-AF65-F5344CB8AC3E}">
        <p14:creationId xmlns:p14="http://schemas.microsoft.com/office/powerpoint/2010/main" val="1179723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27584" y="92968"/>
            <a:ext cx="750099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72008" y="1726606"/>
            <a:ext cx="8964488" cy="1569660"/>
          </a:xfrm>
          <a:prstGeom prst="rect">
            <a:avLst/>
          </a:prstGeom>
          <a:solidFill>
            <a:schemeClr val="bg1">
              <a:alpha val="20000"/>
            </a:schemeClr>
          </a:solidFill>
        </p:spPr>
        <p:txBody>
          <a:bodyPr wrap="square">
            <a:spAutoFit/>
          </a:bodyPr>
          <a:lstStyle/>
          <a:p>
            <a:pPr lvl="0" algn="ctr" rtl="1" fontAlgn="base">
              <a:spcBef>
                <a:spcPct val="0"/>
              </a:spcBef>
              <a:spcAft>
                <a:spcPct val="0"/>
              </a:spcAft>
            </a:pPr>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اَللّهُـمَّ صَلّ وَسَلّـِمْ وَبَارِكْ عَلَى سَيّدِنَا مُحَمَّدٍ، </a:t>
            </a:r>
            <a:endPar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lvl="0" algn="ctr" rtl="1" fontAlgn="base">
              <a:spcBef>
                <a:spcPct val="0"/>
              </a:spcBef>
              <a:spcAft>
                <a:spcPct val="0"/>
              </a:spcAft>
            </a:pPr>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آلِهِ وَأَصْحَابِهِ وَمَنْ تَبِعَهم </a:t>
            </a:r>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بإ</a:t>
            </a:r>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حْسَانٍ إ</a:t>
            </a:r>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ل</a:t>
            </a:r>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ى </a:t>
            </a:r>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يَوْمِ لِقَائِه. </a:t>
            </a:r>
            <a:endParaRPr lang="ar-EG" sz="48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4709462"/>
            <a:ext cx="9144000" cy="181588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sejahtera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pengikutnya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hingga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pertemuan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341787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277886"/>
            <a:ext cx="685804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95536" y="2025277"/>
            <a:ext cx="8424936" cy="1754326"/>
          </a:xfrm>
          <a:prstGeom prst="rect">
            <a:avLst/>
          </a:prstGeom>
          <a:solidFill>
            <a:schemeClr val="bg1">
              <a:alpha val="27000"/>
            </a:schemeClr>
          </a:solidFill>
        </p:spPr>
        <p:txBody>
          <a:bodyPr wrap="square">
            <a:spAutoFit/>
          </a:bodyPr>
          <a:lstStyle/>
          <a:p>
            <a:pPr algn="ctr" rtl="1"/>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اتَّقُوا اللهَ فِيْ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عَق</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ي</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د</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ت</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ك</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وَلاَ تَمُوْتُنَّ إِلاَّ وَأَنْتُمْ مُسْلِمُوْنَ مُؤْمِنُونَ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بِالله.</a:t>
            </a:r>
            <a:endParaRPr lang="ms-MY" sz="54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0" y="4750112"/>
            <a:ext cx="9144000" cy="1631216"/>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Marilah</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pertingkatkan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ketakwaan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kepada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Allah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Taala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dengan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menjaga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akidah</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kita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janganlah</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kita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mati</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melainkan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dalam</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keadaan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Islam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beriman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kepada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Allah</a:t>
            </a:r>
            <a:endParaRPr lang="en-GB" sz="25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endParaRPr>
          </a:p>
        </p:txBody>
      </p:sp>
    </p:spTree>
    <p:extLst>
      <p:ext uri="{BB962C8B-B14F-4D97-AF65-F5344CB8AC3E}">
        <p14:creationId xmlns:p14="http://schemas.microsoft.com/office/powerpoint/2010/main" val="2341787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419"/>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176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8081" y="76200"/>
            <a:ext cx="8534399" cy="843613"/>
          </a:xfrm>
          <a:prstGeom prst="rect">
            <a:avLst/>
          </a:prstGeom>
          <a:noFill/>
          <a:ln w="25400" cap="flat" cmpd="sng" algn="ctr">
            <a:noFill/>
            <a:prstDash val="solid"/>
          </a:ln>
          <a:effectLst/>
        </p:spPr>
        <p:txBody>
          <a:bodyPr spcFirstLastPara="0" vert="horz" wrap="square" lIns="43911" tIns="36291" rIns="43911" bIns="36291" numCol="1" spcCol="1270" anchor="ctr" anchorCtr="0">
            <a:noAutofit/>
          </a:bodyPr>
          <a:lstStyle/>
          <a:p>
            <a:pPr lvl="0" algn="ctr" defTabSz="533400">
              <a:lnSpc>
                <a:spcPct val="90000"/>
              </a:lnSpc>
              <a:spcBef>
                <a:spcPct val="0"/>
              </a:spcBef>
              <a:spcAft>
                <a:spcPct val="35000"/>
              </a:spcAft>
            </a:pPr>
            <a:r>
              <a:rPr lang="en-MY" sz="28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Firman</a:t>
            </a: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Allah </a:t>
            </a:r>
            <a:r>
              <a:rPr lang="en-MY" sz="28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Taala</a:t>
            </a: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p>
          <a:p>
            <a:pPr lvl="0" algn="ctr" defTabSz="533400">
              <a:lnSpc>
                <a:spcPct val="90000"/>
              </a:lnSpc>
              <a:spcBef>
                <a:spcPct val="0"/>
              </a:spcBef>
              <a:spcAft>
                <a:spcPct val="35000"/>
              </a:spcAft>
            </a:pP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Surah </a:t>
            </a:r>
            <a:r>
              <a:rPr lang="en-US" sz="2800" dirty="0" smtClean="0">
                <a:ln w="317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J</a:t>
            </a:r>
            <a:r>
              <a:rPr lang="en-US" sz="2800" dirty="0">
                <a:ln w="317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i</a:t>
            </a:r>
            <a:r>
              <a:rPr lang="en-US" sz="2800" dirty="0" smtClean="0">
                <a:ln w="317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n</a:t>
            </a:r>
            <a:r>
              <a:rPr lang="en-MY" sz="2800" dirty="0" smtClean="0">
                <a:ln w="317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2800"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Ayat</a:t>
            </a:r>
            <a:r>
              <a:rPr lang="en-MY" sz="2800"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14-15:</a:t>
            </a:r>
            <a:endParaRPr kumimoji="0" lang="en-MY" sz="2800" b="0" i="0" u="none" strike="noStrike" kern="1200" cap="none" spc="0" normalizeH="0" baseline="0" noProof="0" dirty="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uLnTx/>
              <a:uFillTx/>
              <a:latin typeface="Arial Black" pitchFamily="34" charset="0"/>
            </a:endParaRPr>
          </a:p>
        </p:txBody>
      </p:sp>
      <p:sp>
        <p:nvSpPr>
          <p:cNvPr id="4" name="Rectangle 3"/>
          <p:cNvSpPr/>
          <p:nvPr/>
        </p:nvSpPr>
        <p:spPr>
          <a:xfrm>
            <a:off x="116904" y="4419600"/>
            <a:ext cx="8991600"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i="1" dirty="0"/>
              <a:t>“Dan </a:t>
            </a:r>
            <a:r>
              <a:rPr lang="en-US" sz="2400" i="1" dirty="0" err="1"/>
              <a:t>sesungguhnya</a:t>
            </a:r>
            <a:r>
              <a:rPr lang="en-US" sz="2400" i="1" dirty="0"/>
              <a:t> </a:t>
            </a:r>
            <a:r>
              <a:rPr lang="en-US" sz="2400" i="1" dirty="0" err="1"/>
              <a:t>sebahagian</a:t>
            </a:r>
            <a:r>
              <a:rPr lang="en-US" sz="2400" i="1" dirty="0"/>
              <a:t> </a:t>
            </a:r>
            <a:r>
              <a:rPr lang="en-US" sz="2400" i="1" dirty="0" err="1"/>
              <a:t>daripada</a:t>
            </a:r>
            <a:r>
              <a:rPr lang="en-US" sz="2400" i="1" dirty="0"/>
              <a:t> </a:t>
            </a:r>
            <a:r>
              <a:rPr lang="en-US" sz="2400" i="1" dirty="0" err="1"/>
              <a:t>kita</a:t>
            </a:r>
            <a:r>
              <a:rPr lang="en-US" sz="2400" i="1" dirty="0"/>
              <a:t> </a:t>
            </a:r>
            <a:r>
              <a:rPr lang="en-US" sz="2400" i="1" dirty="0" err="1"/>
              <a:t>adalah</a:t>
            </a:r>
            <a:r>
              <a:rPr lang="en-US" sz="2400" i="1" dirty="0"/>
              <a:t> Islam, </a:t>
            </a:r>
            <a:r>
              <a:rPr lang="en-US" sz="2400" i="1" dirty="0" err="1"/>
              <a:t>dan</a:t>
            </a:r>
            <a:r>
              <a:rPr lang="en-US" sz="2400" i="1" dirty="0"/>
              <a:t> </a:t>
            </a:r>
            <a:r>
              <a:rPr lang="en-US" sz="2400" i="1" dirty="0" err="1"/>
              <a:t>ada</a:t>
            </a:r>
            <a:r>
              <a:rPr lang="en-US" sz="2400" i="1" dirty="0"/>
              <a:t> yang </a:t>
            </a:r>
            <a:r>
              <a:rPr lang="en-US" sz="2400" i="1" dirty="0" err="1"/>
              <a:t>menyeleweng</a:t>
            </a:r>
            <a:r>
              <a:rPr lang="en-US" sz="2400" i="1" dirty="0"/>
              <a:t> </a:t>
            </a:r>
            <a:r>
              <a:rPr lang="en-US" sz="2400" i="1" dirty="0" err="1"/>
              <a:t>dari</a:t>
            </a:r>
            <a:r>
              <a:rPr lang="en-US" sz="2400" i="1" dirty="0"/>
              <a:t> </a:t>
            </a:r>
            <a:r>
              <a:rPr lang="en-US" sz="2400" i="1" dirty="0" err="1"/>
              <a:t>kebenaran</a:t>
            </a:r>
            <a:r>
              <a:rPr lang="en-US" sz="2400" i="1" dirty="0"/>
              <a:t>; </a:t>
            </a:r>
            <a:r>
              <a:rPr lang="en-US" sz="2400" i="1" dirty="0" err="1"/>
              <a:t>maka</a:t>
            </a:r>
            <a:r>
              <a:rPr lang="en-US" sz="2400" i="1" dirty="0"/>
              <a:t> </a:t>
            </a:r>
            <a:r>
              <a:rPr lang="en-US" sz="2400" i="1" dirty="0" err="1"/>
              <a:t>sesiapa</a:t>
            </a:r>
            <a:r>
              <a:rPr lang="en-US" sz="2400" i="1" dirty="0"/>
              <a:t> yang </a:t>
            </a:r>
            <a:r>
              <a:rPr lang="en-US" sz="2400" i="1" dirty="0" err="1"/>
              <a:t>menurut</a:t>
            </a:r>
            <a:r>
              <a:rPr lang="en-US" sz="2400" i="1" dirty="0"/>
              <a:t> Islam, </a:t>
            </a:r>
            <a:r>
              <a:rPr lang="en-US" sz="2400" i="1" dirty="0" err="1"/>
              <a:t>maka</a:t>
            </a:r>
            <a:r>
              <a:rPr lang="en-US" sz="2400" i="1" dirty="0"/>
              <a:t> </a:t>
            </a:r>
            <a:r>
              <a:rPr lang="en-US" sz="2400" i="1" dirty="0" err="1"/>
              <a:t>merekalah</a:t>
            </a:r>
            <a:r>
              <a:rPr lang="en-US" sz="2400" i="1" dirty="0"/>
              <a:t> </a:t>
            </a:r>
            <a:r>
              <a:rPr lang="en-US" sz="2400" i="1" dirty="0" err="1"/>
              <a:t>golongan</a:t>
            </a:r>
            <a:r>
              <a:rPr lang="en-US" sz="2400" i="1" dirty="0"/>
              <a:t> yang </a:t>
            </a:r>
            <a:r>
              <a:rPr lang="en-US" sz="2400" i="1" dirty="0" err="1"/>
              <a:t>telah</a:t>
            </a:r>
            <a:r>
              <a:rPr lang="en-US" sz="2400" i="1" dirty="0"/>
              <a:t> </a:t>
            </a:r>
            <a:r>
              <a:rPr lang="en-US" sz="2400" i="1" dirty="0" err="1"/>
              <a:t>mencari</a:t>
            </a:r>
            <a:r>
              <a:rPr lang="en-US" sz="2400" i="1" dirty="0"/>
              <a:t> </a:t>
            </a:r>
            <a:r>
              <a:rPr lang="en-US" sz="2400" i="1" dirty="0" err="1"/>
              <a:t>dan</a:t>
            </a:r>
            <a:r>
              <a:rPr lang="en-US" sz="2400" i="1" dirty="0"/>
              <a:t> </a:t>
            </a:r>
            <a:r>
              <a:rPr lang="en-US" sz="2400" i="1" dirty="0" err="1"/>
              <a:t>menurut</a:t>
            </a:r>
            <a:r>
              <a:rPr lang="en-US" sz="2400" i="1" dirty="0"/>
              <a:t> </a:t>
            </a:r>
            <a:r>
              <a:rPr lang="en-US" sz="2400" i="1" dirty="0" err="1"/>
              <a:t>jalan</a:t>
            </a:r>
            <a:r>
              <a:rPr lang="en-US" sz="2400" i="1" dirty="0"/>
              <a:t> yang </a:t>
            </a:r>
            <a:r>
              <a:rPr lang="en-US" sz="2400" i="1" dirty="0" err="1"/>
              <a:t>benar</a:t>
            </a:r>
            <a:r>
              <a:rPr lang="en-US" sz="2400" i="1" dirty="0"/>
              <a:t>. </a:t>
            </a:r>
            <a:r>
              <a:rPr lang="en-US" sz="2400" i="1" dirty="0" err="1"/>
              <a:t>Adapun</a:t>
            </a:r>
            <a:r>
              <a:rPr lang="en-US" sz="2400" i="1" dirty="0"/>
              <a:t> orang yang </a:t>
            </a:r>
            <a:r>
              <a:rPr lang="en-US" sz="2400" i="1" dirty="0" err="1"/>
              <a:t>menyeleweng</a:t>
            </a:r>
            <a:r>
              <a:rPr lang="en-US" sz="2400" i="1" dirty="0"/>
              <a:t> </a:t>
            </a:r>
            <a:r>
              <a:rPr lang="en-US" sz="2400" i="1" dirty="0" err="1"/>
              <a:t>dari</a:t>
            </a:r>
            <a:r>
              <a:rPr lang="en-US" sz="2400" i="1" dirty="0"/>
              <a:t> </a:t>
            </a:r>
            <a:r>
              <a:rPr lang="en-US" sz="2400" i="1" dirty="0" err="1"/>
              <a:t>jalan</a:t>
            </a:r>
            <a:r>
              <a:rPr lang="en-US" sz="2400" i="1" dirty="0"/>
              <a:t> yang </a:t>
            </a:r>
            <a:r>
              <a:rPr lang="en-US" sz="2400" i="1" dirty="0" err="1"/>
              <a:t>benar</a:t>
            </a:r>
            <a:r>
              <a:rPr lang="en-US" sz="2400" i="1" dirty="0"/>
              <a:t>, </a:t>
            </a:r>
            <a:r>
              <a:rPr lang="en-US" sz="2400" i="1" dirty="0" err="1"/>
              <a:t>maka</a:t>
            </a:r>
            <a:r>
              <a:rPr lang="en-US" sz="2400" i="1" dirty="0"/>
              <a:t> </a:t>
            </a:r>
            <a:r>
              <a:rPr lang="en-US" sz="2400" i="1" dirty="0" err="1"/>
              <a:t>mereka</a:t>
            </a:r>
            <a:r>
              <a:rPr lang="en-US" sz="2400" i="1" dirty="0"/>
              <a:t> </a:t>
            </a:r>
            <a:r>
              <a:rPr lang="en-US" sz="2400" i="1" dirty="0" err="1"/>
              <a:t>menjadi</a:t>
            </a:r>
            <a:r>
              <a:rPr lang="en-US" sz="2400" i="1" dirty="0"/>
              <a:t> </a:t>
            </a:r>
            <a:r>
              <a:rPr lang="en-US" sz="2400" i="1" dirty="0" err="1"/>
              <a:t>bahan</a:t>
            </a:r>
            <a:r>
              <a:rPr lang="en-US" sz="2400" i="1" dirty="0"/>
              <a:t> </a:t>
            </a:r>
            <a:r>
              <a:rPr lang="en-US" sz="2400" i="1" dirty="0" err="1"/>
              <a:t>bakaran</a:t>
            </a:r>
            <a:r>
              <a:rPr lang="en-US" sz="2400" i="1" dirty="0"/>
              <a:t> </a:t>
            </a:r>
            <a:r>
              <a:rPr lang="en-US" sz="2400" i="1" dirty="0" err="1"/>
              <a:t>bagi</a:t>
            </a:r>
            <a:r>
              <a:rPr lang="en-US" sz="2400" i="1" dirty="0"/>
              <a:t> </a:t>
            </a:r>
            <a:r>
              <a:rPr lang="en-US" sz="2400" i="1" dirty="0" err="1"/>
              <a:t>Neraka</a:t>
            </a:r>
            <a:r>
              <a:rPr lang="en-US" sz="2400" i="1" dirty="0"/>
              <a:t> </a:t>
            </a:r>
            <a:r>
              <a:rPr lang="en-US" sz="2400" i="1" dirty="0" err="1"/>
              <a:t>Jahanam</a:t>
            </a:r>
            <a:r>
              <a:rPr lang="en-US" sz="2400" i="1" dirty="0"/>
              <a:t>”.</a:t>
            </a:r>
            <a:endParaRPr lang="en-MY" sz="2400" dirty="0"/>
          </a:p>
        </p:txBody>
      </p:sp>
      <p:sp>
        <p:nvSpPr>
          <p:cNvPr id="5" name="Rectangle 4"/>
          <p:cNvSpPr/>
          <p:nvPr/>
        </p:nvSpPr>
        <p:spPr>
          <a:xfrm>
            <a:off x="184212" y="2651428"/>
            <a:ext cx="8856984" cy="1569660"/>
          </a:xfrm>
          <a:prstGeom prst="rect">
            <a:avLst/>
          </a:prstGeom>
          <a:solidFill>
            <a:schemeClr val="bg1">
              <a:alpha val="40000"/>
            </a:schemeClr>
          </a:solidFill>
        </p:spPr>
        <p:txBody>
          <a:bodyPr wrap="square">
            <a:spAutoFit/>
          </a:bodyPr>
          <a:lstStyle/>
          <a:p>
            <a:pPr algn="ctr" rtl="1"/>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وَأَنَّا مِنَّا الْمُسْلِمُونَ وَمِنَّا الْقَاسِطُونَ ۖ فَمَنْ أَسْلَمَ فَأُولَٰئِكَ تَحَرَّوْا </a:t>
            </a:r>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رَشَدًا. وَأَمَّا </a:t>
            </a:r>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الْقَاسِطُونَ فَكَانُوا لِجَهَنَّمَ حَطَبًا</a:t>
            </a:r>
            <a:endParaRPr lang="ms-MY"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6" name="Right Arrow 5"/>
          <p:cNvSpPr/>
          <p:nvPr/>
        </p:nvSpPr>
        <p:spPr>
          <a:xfrm>
            <a:off x="131254" y="803595"/>
            <a:ext cx="3754946" cy="1863405"/>
          </a:xfrm>
          <a:prstGeom prst="rightArrow">
            <a:avLst>
              <a:gd name="adj1" fmla="val 50000"/>
              <a:gd name="adj2" fmla="val 48088"/>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lvl="0">
              <a:defRPr/>
            </a:pP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2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Golongan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Manusia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 </a:t>
            </a:r>
          </a:p>
          <a:p>
            <a:pPr lvl="0">
              <a:defRPr/>
            </a:pP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Beriman</a:t>
            </a:r>
            <a:endParaRPr lang="en-US" sz="2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endParaRPr>
          </a:p>
          <a:p>
            <a:pPr lvl="0">
              <a:defRPr/>
            </a:pPr>
            <a:r>
              <a:rPr kumimoji="0" lang="en-US" sz="2000" b="0" i="0" u="none" strike="noStrike" kern="0" cap="none" spc="0" normalizeH="0" baseline="0" noProof="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uLnTx/>
                <a:uFillTx/>
                <a:latin typeface="Arial Black" pitchFamily="34" charset="0"/>
              </a:rPr>
              <a:t>- </a:t>
            </a:r>
            <a:r>
              <a:rPr kumimoji="0" lang="en-US" sz="2000" b="0" i="0" u="none" strike="noStrike" kern="0" cap="none" spc="0" normalizeH="0" baseline="0" noProof="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uLnTx/>
                <a:uFillTx/>
                <a:latin typeface="Arial Black" pitchFamily="34" charset="0"/>
              </a:rPr>
              <a:t>Kufur</a:t>
            </a:r>
            <a:endParaRPr kumimoji="0" lang="en-MY" sz="2000" b="0" i="0" u="none" strike="noStrike" kern="0" cap="none" spc="0" normalizeH="0" baseline="0" noProof="0" dirty="0">
              <a:ln>
                <a:noFill/>
              </a:ln>
              <a:solidFill>
                <a:sysClr val="window" lastClr="FFFFFF"/>
              </a:solidFill>
              <a:effectLst/>
              <a:uLnTx/>
              <a:uFillTx/>
              <a:latin typeface="Arial"/>
            </a:endParaRPr>
          </a:p>
        </p:txBody>
      </p:sp>
    </p:spTree>
    <p:extLst>
      <p:ext uri="{BB962C8B-B14F-4D97-AF65-F5344CB8AC3E}">
        <p14:creationId xmlns:p14="http://schemas.microsoft.com/office/powerpoint/2010/main" val="2341787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504" y="242793"/>
            <a:ext cx="8928992"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Keimanan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Vs</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Kufur</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11" name="Striped Right Arrow 10"/>
          <p:cNvSpPr/>
          <p:nvPr/>
        </p:nvSpPr>
        <p:spPr>
          <a:xfrm rot="16200000">
            <a:off x="2396897" y="2623312"/>
            <a:ext cx="4248472" cy="963304"/>
          </a:xfrm>
          <a:prstGeom prst="stripedRightArrow">
            <a:avLst/>
          </a:prstGeom>
          <a:solidFill>
            <a:srgbClr val="FFFF00"/>
          </a:solidFill>
          <a:ln>
            <a:solidFill>
              <a:schemeClr val="tx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MY" sz="2400" dirty="0"/>
          </a:p>
        </p:txBody>
      </p:sp>
      <p:sp>
        <p:nvSpPr>
          <p:cNvPr id="8" name="Rectangle 7"/>
          <p:cNvSpPr/>
          <p:nvPr/>
        </p:nvSpPr>
        <p:spPr>
          <a:xfrm>
            <a:off x="5292079" y="2383282"/>
            <a:ext cx="3359461" cy="830997"/>
          </a:xfrm>
          <a:prstGeom prst="rect">
            <a:avLst/>
          </a:prstGeom>
          <a:solidFill>
            <a:srgbClr val="FF000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Pengakhiran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di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syurga</a:t>
            </a:r>
            <a:endParaRPr lang="ar-SA"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endParaRPr>
          </a:p>
        </p:txBody>
      </p:sp>
      <p:sp>
        <p:nvSpPr>
          <p:cNvPr id="3" name="Rectangle 2"/>
          <p:cNvSpPr/>
          <p:nvPr/>
        </p:nvSpPr>
        <p:spPr>
          <a:xfrm>
            <a:off x="972129" y="2420328"/>
            <a:ext cx="2663767" cy="830997"/>
          </a:xfrm>
          <a:prstGeom prst="rect">
            <a:avLst/>
          </a:prstGeom>
          <a:solidFill>
            <a:srgbClr val="00B0F0">
              <a:alpha val="63000"/>
            </a:srgbClr>
          </a:solidFill>
          <a:ln w="38100">
            <a:solidFill>
              <a:schemeClr val="tx1"/>
            </a:solidFill>
          </a:ln>
        </p:spPr>
        <p:txBody>
          <a:bodyPr wrap="square">
            <a:spAutoFit/>
          </a:bodyP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Iman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dihati</a:t>
            </a:r>
            <a:endParaRPr lang="ar-SA"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a:endParaRPr lang="en-US"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10" name="Rectangle 9"/>
          <p:cNvSpPr/>
          <p:nvPr/>
        </p:nvSpPr>
        <p:spPr>
          <a:xfrm>
            <a:off x="5292079" y="4127267"/>
            <a:ext cx="3359462" cy="830997"/>
          </a:xfrm>
          <a:prstGeom prst="rect">
            <a:avLst/>
          </a:prstGeom>
          <a:solidFill>
            <a:srgbClr val="00B050"/>
          </a:solidFill>
          <a:ln>
            <a:solidFill>
              <a:schemeClr val="bg1"/>
            </a:solidFill>
          </a:ln>
          <a:effectLst>
            <a:glow rad="101600">
              <a:schemeClr val="bg1">
                <a:lumMod val="95000"/>
                <a:alpha val="60000"/>
              </a:schemeClr>
            </a:glow>
            <a:outerShdw blurRad="40000" dist="20000" dir="5400000" rotWithShape="0">
              <a:srgbClr val="000000">
                <a:alpha val="38000"/>
              </a:srgb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Kekal</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abadi</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di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neraka</a:t>
            </a:r>
            <a:endParaRPr lang="ar-SA"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endParaRPr>
          </a:p>
        </p:txBody>
      </p:sp>
      <p:sp>
        <p:nvSpPr>
          <p:cNvPr id="5" name="Rectangle 4"/>
          <p:cNvSpPr/>
          <p:nvPr/>
        </p:nvSpPr>
        <p:spPr>
          <a:xfrm>
            <a:off x="971600" y="4127268"/>
            <a:ext cx="2664296" cy="830997"/>
          </a:xfrm>
          <a:prstGeom prst="rect">
            <a:avLst/>
          </a:prstGeom>
          <a:solidFill>
            <a:schemeClr val="accent6">
              <a:lumMod val="75000"/>
              <a:alpha val="64000"/>
            </a:schemeClr>
          </a:solidFill>
          <a:ln w="38100">
            <a:solidFill>
              <a:schemeClr val="tx1"/>
            </a:solidFill>
          </a:ln>
        </p:spPr>
        <p:txBody>
          <a:bodyPr wrap="square">
            <a:spAutoFit/>
          </a:bodyP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Kufur</a:t>
            </a:r>
            <a:endParaRPr lang="ar-SA"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a:endPar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9" name="Striped Right Arrow 8"/>
          <p:cNvSpPr/>
          <p:nvPr/>
        </p:nvSpPr>
        <p:spPr>
          <a:xfrm flipH="1">
            <a:off x="3504277" y="2469296"/>
            <a:ext cx="779690" cy="315232"/>
          </a:xfrm>
          <a:prstGeom prst="stripedRightArrow">
            <a:avLst/>
          </a:prstGeom>
          <a:solidFill>
            <a:srgbClr val="7030A0"/>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MY" sz="2400" dirty="0"/>
          </a:p>
        </p:txBody>
      </p:sp>
      <p:sp>
        <p:nvSpPr>
          <p:cNvPr id="12" name="Striped Right Arrow 11"/>
          <p:cNvSpPr/>
          <p:nvPr/>
        </p:nvSpPr>
        <p:spPr>
          <a:xfrm>
            <a:off x="4716017" y="2483548"/>
            <a:ext cx="792088" cy="315232"/>
          </a:xfrm>
          <a:prstGeom prst="stripedRightArrow">
            <a:avLst/>
          </a:prstGeom>
          <a:solidFill>
            <a:srgbClr val="7030A0"/>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MY" sz="2400" dirty="0"/>
          </a:p>
        </p:txBody>
      </p:sp>
      <p:sp>
        <p:nvSpPr>
          <p:cNvPr id="13" name="Striped Right Arrow 12"/>
          <p:cNvSpPr/>
          <p:nvPr/>
        </p:nvSpPr>
        <p:spPr>
          <a:xfrm flipH="1">
            <a:off x="3491880" y="4323652"/>
            <a:ext cx="779690" cy="315232"/>
          </a:xfrm>
          <a:prstGeom prst="stripedRightArrow">
            <a:avLst/>
          </a:prstGeom>
          <a:solidFill>
            <a:srgbClr val="7030A0"/>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MY" sz="2400" dirty="0"/>
          </a:p>
        </p:txBody>
      </p:sp>
      <p:sp>
        <p:nvSpPr>
          <p:cNvPr id="14" name="Striped Right Arrow 13"/>
          <p:cNvSpPr/>
          <p:nvPr/>
        </p:nvSpPr>
        <p:spPr>
          <a:xfrm>
            <a:off x="4703620" y="4337904"/>
            <a:ext cx="792088" cy="315232"/>
          </a:xfrm>
          <a:prstGeom prst="stripedRightArrow">
            <a:avLst/>
          </a:prstGeom>
          <a:solidFill>
            <a:srgbClr val="7030A0"/>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MY" sz="2400" dirty="0"/>
          </a:p>
        </p:txBody>
      </p:sp>
    </p:spTree>
    <p:extLst>
      <p:ext uri="{BB962C8B-B14F-4D97-AF65-F5344CB8AC3E}">
        <p14:creationId xmlns:p14="http://schemas.microsoft.com/office/powerpoint/2010/main" val="2341787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41"/>
            <a:ext cx="9144000" cy="68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208002"/>
            <a:ext cx="88392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Akidah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di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atas</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keimanan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teguh</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ounded Rectangle 3"/>
          <p:cNvSpPr/>
          <p:nvPr/>
        </p:nvSpPr>
        <p:spPr>
          <a:xfrm>
            <a:off x="1037898" y="1868228"/>
            <a:ext cx="5313533" cy="1344748"/>
          </a:xfrm>
          <a:prstGeom prst="roundRect">
            <a:avLst>
              <a:gd name="adj" fmla="val 11364"/>
            </a:avLst>
          </a:prstGeom>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Berdasarkan</a:t>
            </a:r>
            <a:r>
              <a:rPr lang="en-US" sz="24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ms-MY" sz="24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dalil </a:t>
            </a:r>
            <a:r>
              <a:rPr lang="ms-MY" sz="24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 hujah </a:t>
            </a:r>
            <a:endParaRPr lang="ms-MY" sz="24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a:defRPr/>
            </a:pPr>
            <a:r>
              <a:rPr lang="ms-MY" sz="24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yang </a:t>
            </a:r>
            <a:r>
              <a:rPr lang="ms-MY" sz="24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benar </a:t>
            </a:r>
            <a:endParaRPr lang="en-US" sz="24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Rounded Rectangle 4"/>
          <p:cNvSpPr/>
          <p:nvPr/>
        </p:nvSpPr>
        <p:spPr>
          <a:xfrm>
            <a:off x="3995936" y="2890538"/>
            <a:ext cx="4767064" cy="1474566"/>
          </a:xfrm>
          <a:prstGeom prst="roundRect">
            <a:avLst>
              <a:gd name="adj" fmla="val 11364"/>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ms-MY" sz="2400" b="1" dirty="0" smtClean="0">
                <a:effectLst>
                  <a:glow rad="101600">
                    <a:schemeClr val="tx1">
                      <a:alpha val="60000"/>
                    </a:schemeClr>
                  </a:glow>
                  <a:outerShdw blurRad="38100" dist="38100" dir="2700000" algn="tl">
                    <a:srgbClr val="000000">
                      <a:alpha val="43137"/>
                    </a:srgbClr>
                  </a:outerShdw>
                </a:effectLst>
              </a:rPr>
              <a:t>Tidak tergugat  dengan serangan </a:t>
            </a:r>
          </a:p>
          <a:p>
            <a:pPr algn="ctr">
              <a:defRPr/>
            </a:pPr>
            <a:r>
              <a:rPr lang="ms-MY" sz="2400" b="1" dirty="0" smtClean="0">
                <a:effectLst>
                  <a:glow rad="101600">
                    <a:schemeClr val="tx1">
                      <a:alpha val="60000"/>
                    </a:schemeClr>
                  </a:glow>
                  <a:outerShdw blurRad="38100" dist="38100" dir="2700000" algn="tl">
                    <a:srgbClr val="000000">
                      <a:alpha val="43137"/>
                    </a:srgbClr>
                  </a:outerShdw>
                </a:effectLst>
              </a:rPr>
              <a:t>pemikiran dan ideologi</a:t>
            </a:r>
            <a:endParaRPr lang="en-US" sz="2400" b="1" dirty="0">
              <a:ln w="18415" cmpd="sng">
                <a:solidFill>
                  <a:srgbClr val="FFFFFF"/>
                </a:solidFill>
                <a:prstDash val="solid"/>
              </a:ln>
              <a:solidFill>
                <a:schemeClr val="bg2"/>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Curved Right Arrow 5"/>
          <p:cNvSpPr/>
          <p:nvPr/>
        </p:nvSpPr>
        <p:spPr>
          <a:xfrm rot="18696601">
            <a:off x="3358387" y="3107927"/>
            <a:ext cx="672553" cy="1039786"/>
          </a:xfrm>
          <a:prstGeom prst="curvedRightArrow">
            <a:avLst>
              <a:gd name="adj1" fmla="val 21886"/>
              <a:gd name="adj2" fmla="val 50000"/>
              <a:gd name="adj3" fmla="val 25000"/>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MY">
              <a:solidFill>
                <a:schemeClr val="tx1"/>
              </a:solidFill>
            </a:endParaRPr>
          </a:p>
        </p:txBody>
      </p:sp>
    </p:spTree>
    <p:extLst>
      <p:ext uri="{BB962C8B-B14F-4D97-AF65-F5344CB8AC3E}">
        <p14:creationId xmlns:p14="http://schemas.microsoft.com/office/powerpoint/2010/main" val="2341787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1413</Words>
  <Application>Microsoft Office PowerPoint</Application>
  <PresentationFormat>On-screen Show (4:3)</PresentationFormat>
  <Paragraphs>155</Paragraphs>
  <Slides>36</Slides>
  <Notes>0</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ustaz aizi</dc:creator>
  <cp:lastModifiedBy>USER</cp:lastModifiedBy>
  <cp:revision>11</cp:revision>
  <dcterms:created xsi:type="dcterms:W3CDTF">2018-06-27T21:28:31Z</dcterms:created>
  <dcterms:modified xsi:type="dcterms:W3CDTF">2018-06-28T03:48:54Z</dcterms:modified>
</cp:coreProperties>
</file>